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4"/>
  </p:notesMasterIdLst>
  <p:sldIdLst>
    <p:sldId id="256" r:id="rId5"/>
    <p:sldId id="265" r:id="rId6"/>
    <p:sldId id="266" r:id="rId7"/>
    <p:sldId id="263" r:id="rId8"/>
    <p:sldId id="264" r:id="rId9"/>
    <p:sldId id="262" r:id="rId10"/>
    <p:sldId id="267" r:id="rId11"/>
    <p:sldId id="269" r:id="rId12"/>
    <p:sldId id="268"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73099" autoAdjust="0"/>
  </p:normalViewPr>
  <p:slideViewPr>
    <p:cSldViewPr snapToGrid="0">
      <p:cViewPr varScale="1">
        <p:scale>
          <a:sx n="84" d="100"/>
          <a:sy n="84" d="100"/>
        </p:scale>
        <p:origin x="15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F336B-76B7-431F-9F5E-75CE23B83157}"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17CEDC3C-0518-4090-B100-0E26500712EC}">
      <dgm:prSet custT="1"/>
      <dgm:spPr/>
      <dgm:t>
        <a:bodyPr/>
        <a:lstStyle/>
        <a:p>
          <a:r>
            <a:rPr lang="en-US" sz="1600" dirty="0"/>
            <a:t>Prerequisite</a:t>
          </a:r>
        </a:p>
      </dgm:t>
    </dgm:pt>
    <dgm:pt modelId="{B435DE3C-F726-408B-AC6F-DE0EFE9CCD63}" type="parTrans" cxnId="{9ACB3AC1-8255-46E0-BE75-4532AEAAAF80}">
      <dgm:prSet/>
      <dgm:spPr/>
      <dgm:t>
        <a:bodyPr/>
        <a:lstStyle/>
        <a:p>
          <a:endParaRPr lang="en-US"/>
        </a:p>
      </dgm:t>
    </dgm:pt>
    <dgm:pt modelId="{4A4B8366-1CAF-466D-9C6E-9F3316175D21}" type="sibTrans" cxnId="{9ACB3AC1-8255-46E0-BE75-4532AEAAAF80}">
      <dgm:prSet/>
      <dgm:spPr/>
      <dgm:t>
        <a:bodyPr/>
        <a:lstStyle/>
        <a:p>
          <a:endParaRPr lang="en-US"/>
        </a:p>
      </dgm:t>
    </dgm:pt>
    <dgm:pt modelId="{98391499-17A2-4801-9F69-81BE473760CD}">
      <dgm:prSet/>
      <dgm:spPr/>
      <dgm:t>
        <a:bodyPr/>
        <a:lstStyle/>
        <a:p>
          <a:r>
            <a:rPr lang="en-US" dirty="0"/>
            <a:t>Call the Marina </a:t>
          </a:r>
        </a:p>
        <a:p>
          <a:r>
            <a:rPr lang="en-US" dirty="0"/>
            <a:t>to schedule </a:t>
          </a:r>
        </a:p>
        <a:p>
          <a:r>
            <a:rPr lang="en-US" dirty="0"/>
            <a:t>launch date and time</a:t>
          </a:r>
        </a:p>
      </dgm:t>
    </dgm:pt>
    <dgm:pt modelId="{95C58DFF-DB28-47BF-BD6A-EC281E8FC2CD}" type="parTrans" cxnId="{99062C35-11FD-48B3-B6CC-285149615D1F}">
      <dgm:prSet/>
      <dgm:spPr/>
      <dgm:t>
        <a:bodyPr/>
        <a:lstStyle/>
        <a:p>
          <a:endParaRPr lang="en-US"/>
        </a:p>
      </dgm:t>
    </dgm:pt>
    <dgm:pt modelId="{5B5CC139-5156-44F9-B835-6B92FEC46484}" type="sibTrans" cxnId="{99062C35-11FD-48B3-B6CC-285149615D1F}">
      <dgm:prSet/>
      <dgm:spPr/>
      <dgm:t>
        <a:bodyPr/>
        <a:lstStyle/>
        <a:p>
          <a:endParaRPr lang="en-US"/>
        </a:p>
      </dgm:t>
    </dgm:pt>
    <dgm:pt modelId="{FCC58286-7C6D-464C-BB42-4E6FDE44662B}">
      <dgm:prSet custT="1"/>
      <dgm:spPr/>
      <dgm:t>
        <a:bodyPr/>
        <a:lstStyle/>
        <a:p>
          <a:r>
            <a:rPr lang="en-US" sz="1600" dirty="0"/>
            <a:t>Inspection</a:t>
          </a:r>
        </a:p>
      </dgm:t>
    </dgm:pt>
    <dgm:pt modelId="{E45F76AF-B1A8-443B-8F6B-905A507AAB18}" type="parTrans" cxnId="{2765E390-3A42-466A-87AD-20316EA2380C}">
      <dgm:prSet/>
      <dgm:spPr/>
      <dgm:t>
        <a:bodyPr/>
        <a:lstStyle/>
        <a:p>
          <a:endParaRPr lang="en-US"/>
        </a:p>
      </dgm:t>
    </dgm:pt>
    <dgm:pt modelId="{18E5FFEB-DE46-4C1D-8F6E-E65026C954BE}" type="sibTrans" cxnId="{2765E390-3A42-466A-87AD-20316EA2380C}">
      <dgm:prSet/>
      <dgm:spPr/>
      <dgm:t>
        <a:bodyPr/>
        <a:lstStyle/>
        <a:p>
          <a:endParaRPr lang="en-US"/>
        </a:p>
      </dgm:t>
    </dgm:pt>
    <dgm:pt modelId="{96D6E15A-D265-46FD-AE7A-F7931904D8A6}">
      <dgm:prSet/>
      <dgm:spPr/>
      <dgm:t>
        <a:bodyPr/>
        <a:lstStyle/>
        <a:p>
          <a:r>
            <a:rPr lang="en-US" dirty="0"/>
            <a:t>March 1</a:t>
          </a:r>
          <a:r>
            <a:rPr lang="en-US" baseline="30000" dirty="0"/>
            <a:t>st</a:t>
          </a:r>
          <a:r>
            <a:rPr lang="en-US" dirty="0"/>
            <a:t> thru April 30</a:t>
          </a:r>
          <a:r>
            <a:rPr lang="en-US" baseline="30000" dirty="0"/>
            <a:t>th</a:t>
          </a:r>
        </a:p>
        <a:p>
          <a:r>
            <a:rPr lang="en-US" baseline="30000" dirty="0"/>
            <a:t>Monday – Friday </a:t>
          </a:r>
        </a:p>
        <a:p>
          <a:r>
            <a:rPr lang="en-US" baseline="30000" dirty="0"/>
            <a:t>8 AM until 4 PM*</a:t>
          </a:r>
        </a:p>
        <a:p>
          <a:r>
            <a:rPr lang="en-US" i="1" baseline="30000" dirty="0"/>
            <a:t>No after hours launching</a:t>
          </a:r>
          <a:r>
            <a:rPr lang="en-US" i="1" dirty="0"/>
            <a:t> </a:t>
          </a:r>
        </a:p>
      </dgm:t>
    </dgm:pt>
    <dgm:pt modelId="{BF131BF4-552C-42B7-A4E4-3DD57EBFE6F7}" type="parTrans" cxnId="{83D85A34-AD39-4141-B7BD-21D8A23B6034}">
      <dgm:prSet/>
      <dgm:spPr/>
      <dgm:t>
        <a:bodyPr/>
        <a:lstStyle/>
        <a:p>
          <a:endParaRPr lang="en-US"/>
        </a:p>
      </dgm:t>
    </dgm:pt>
    <dgm:pt modelId="{AA466C83-112C-4333-B774-F1F265BD5C64}" type="sibTrans" cxnId="{83D85A34-AD39-4141-B7BD-21D8A23B6034}">
      <dgm:prSet/>
      <dgm:spPr/>
      <dgm:t>
        <a:bodyPr/>
        <a:lstStyle/>
        <a:p>
          <a:endParaRPr lang="en-US"/>
        </a:p>
      </dgm:t>
    </dgm:pt>
    <dgm:pt modelId="{E83323FA-D9FE-495D-BB9C-938C055FE7A9}">
      <dgm:prSet/>
      <dgm:spPr/>
      <dgm:t>
        <a:bodyPr/>
        <a:lstStyle/>
        <a:p>
          <a:r>
            <a:rPr lang="en-US" dirty="0"/>
            <a:t>Launch</a:t>
          </a:r>
        </a:p>
      </dgm:t>
    </dgm:pt>
    <dgm:pt modelId="{716660A6-7100-457C-907A-A1A0FA5A3F95}" type="parTrans" cxnId="{62F54A26-305E-4B4D-8930-38EBEAD5734E}">
      <dgm:prSet/>
      <dgm:spPr/>
      <dgm:t>
        <a:bodyPr/>
        <a:lstStyle/>
        <a:p>
          <a:endParaRPr lang="en-US"/>
        </a:p>
      </dgm:t>
    </dgm:pt>
    <dgm:pt modelId="{8ECDD9C7-B419-4C83-AC8C-72BBFE97E18C}" type="sibTrans" cxnId="{62F54A26-305E-4B4D-8930-38EBEAD5734E}">
      <dgm:prSet/>
      <dgm:spPr/>
      <dgm:t>
        <a:bodyPr/>
        <a:lstStyle/>
        <a:p>
          <a:endParaRPr lang="en-US"/>
        </a:p>
      </dgm:t>
    </dgm:pt>
    <dgm:pt modelId="{E0D9B9BB-B71B-4094-81F3-C8E99AE698A1}">
      <dgm:prSet/>
      <dgm:spPr/>
      <dgm:t>
        <a:bodyPr/>
        <a:lstStyle/>
        <a:p>
          <a:r>
            <a:rPr lang="en-US" dirty="0"/>
            <a:t>Enjoy your special day!</a:t>
          </a:r>
        </a:p>
      </dgm:t>
    </dgm:pt>
    <dgm:pt modelId="{35482E45-629A-48D5-9B40-64EDAA5503A5}" type="parTrans" cxnId="{83CEAB50-15BC-4899-8835-83936FD24235}">
      <dgm:prSet/>
      <dgm:spPr/>
      <dgm:t>
        <a:bodyPr/>
        <a:lstStyle/>
        <a:p>
          <a:endParaRPr lang="en-US"/>
        </a:p>
      </dgm:t>
    </dgm:pt>
    <dgm:pt modelId="{A8B8903B-04F2-4947-B217-759901A8DC0E}" type="sibTrans" cxnId="{83CEAB50-15BC-4899-8835-83936FD24235}">
      <dgm:prSet/>
      <dgm:spPr/>
      <dgm:t>
        <a:bodyPr/>
        <a:lstStyle/>
        <a:p>
          <a:endParaRPr lang="en-US"/>
        </a:p>
      </dgm:t>
    </dgm:pt>
    <dgm:pt modelId="{F50CB951-182F-4C09-833F-77274651E850}" type="pres">
      <dgm:prSet presAssocID="{319F336B-76B7-431F-9F5E-75CE23B83157}" presName="Name0" presStyleCnt="0">
        <dgm:presLayoutVars>
          <dgm:chMax/>
          <dgm:chPref/>
          <dgm:animLvl val="lvl"/>
        </dgm:presLayoutVars>
      </dgm:prSet>
      <dgm:spPr/>
    </dgm:pt>
    <dgm:pt modelId="{BF7A7FBC-F4EC-4FA7-9ED2-CDBB147A4DFF}" type="pres">
      <dgm:prSet presAssocID="{17CEDC3C-0518-4090-B100-0E26500712EC}" presName="composite" presStyleCnt="0"/>
      <dgm:spPr/>
    </dgm:pt>
    <dgm:pt modelId="{A49ACC75-3BE3-4DEC-B0F5-BB16B12A789B}" type="pres">
      <dgm:prSet presAssocID="{17CEDC3C-0518-4090-B100-0E26500712EC}" presName="Parent1" presStyleLbl="alignNode1" presStyleIdx="0" presStyleCnt="3">
        <dgm:presLayoutVars>
          <dgm:chMax val="1"/>
          <dgm:chPref val="1"/>
          <dgm:bulletEnabled val="1"/>
        </dgm:presLayoutVars>
      </dgm:prSet>
      <dgm:spPr/>
    </dgm:pt>
    <dgm:pt modelId="{3D1EE280-D874-4172-9524-CB36402E077E}" type="pres">
      <dgm:prSet presAssocID="{17CEDC3C-0518-4090-B100-0E26500712EC}" presName="Childtext1" presStyleLbl="revTx" presStyleIdx="0" presStyleCnt="3">
        <dgm:presLayoutVars>
          <dgm:chMax val="0"/>
          <dgm:chPref val="0"/>
          <dgm:bulletEnabled/>
        </dgm:presLayoutVars>
      </dgm:prSet>
      <dgm:spPr/>
    </dgm:pt>
    <dgm:pt modelId="{BC2FA1BC-4D66-422A-9B9B-ED7E6D643B43}" type="pres">
      <dgm:prSet presAssocID="{17CEDC3C-0518-4090-B100-0E26500712EC}"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AF5052EE-BC7F-4C12-A3C7-2E706E9F5258}" type="pres">
      <dgm:prSet presAssocID="{17CEDC3C-0518-4090-B100-0E26500712EC}" presName="ConnectLineEnd" presStyleLbl="node1" presStyleIdx="0" presStyleCnt="3"/>
      <dgm:spPr/>
    </dgm:pt>
    <dgm:pt modelId="{2F976C65-0102-4CF8-84FD-AD752E4F0DDF}" type="pres">
      <dgm:prSet presAssocID="{17CEDC3C-0518-4090-B100-0E26500712EC}" presName="EmptyPane" presStyleCnt="0"/>
      <dgm:spPr/>
    </dgm:pt>
    <dgm:pt modelId="{6C60830C-1BC0-4DB1-A6D1-80EF0F9788EE}" type="pres">
      <dgm:prSet presAssocID="{4A4B8366-1CAF-466D-9C6E-9F3316175D21}" presName="spaceBetweenRectangles" presStyleLbl="fgAcc1" presStyleIdx="0" presStyleCnt="2"/>
      <dgm:spPr/>
    </dgm:pt>
    <dgm:pt modelId="{C6221BA3-EB5E-4A5B-B4A9-839A8721561B}" type="pres">
      <dgm:prSet presAssocID="{FCC58286-7C6D-464C-BB42-4E6FDE44662B}" presName="composite" presStyleCnt="0"/>
      <dgm:spPr/>
    </dgm:pt>
    <dgm:pt modelId="{65F61CEF-2C5A-451A-B9F8-7D928D9EF5D0}" type="pres">
      <dgm:prSet presAssocID="{FCC58286-7C6D-464C-BB42-4E6FDE44662B}" presName="Parent1" presStyleLbl="alignNode1" presStyleIdx="1" presStyleCnt="3">
        <dgm:presLayoutVars>
          <dgm:chMax val="1"/>
          <dgm:chPref val="1"/>
          <dgm:bulletEnabled val="1"/>
        </dgm:presLayoutVars>
      </dgm:prSet>
      <dgm:spPr/>
    </dgm:pt>
    <dgm:pt modelId="{2D473DD1-2318-473E-BBC4-451410B2CE1D}" type="pres">
      <dgm:prSet presAssocID="{FCC58286-7C6D-464C-BB42-4E6FDE44662B}" presName="Childtext1" presStyleLbl="revTx" presStyleIdx="1" presStyleCnt="3">
        <dgm:presLayoutVars>
          <dgm:chMax val="0"/>
          <dgm:chPref val="0"/>
          <dgm:bulletEnabled/>
        </dgm:presLayoutVars>
      </dgm:prSet>
      <dgm:spPr/>
    </dgm:pt>
    <dgm:pt modelId="{A6A73103-C59B-41F0-8B31-4441F8EEBB22}" type="pres">
      <dgm:prSet presAssocID="{FCC58286-7C6D-464C-BB42-4E6FDE44662B}"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E0E2CA58-E017-4B26-A881-0FDEC68898CF}" type="pres">
      <dgm:prSet presAssocID="{FCC58286-7C6D-464C-BB42-4E6FDE44662B}" presName="ConnectLineEnd" presStyleLbl="node1" presStyleIdx="1" presStyleCnt="3"/>
      <dgm:spPr/>
    </dgm:pt>
    <dgm:pt modelId="{EC31DB94-3DCA-4008-81A6-D2AB47C6FBB0}" type="pres">
      <dgm:prSet presAssocID="{FCC58286-7C6D-464C-BB42-4E6FDE44662B}" presName="EmptyPane" presStyleCnt="0"/>
      <dgm:spPr/>
    </dgm:pt>
    <dgm:pt modelId="{EA259865-662E-4259-87AA-D58F5F978C60}" type="pres">
      <dgm:prSet presAssocID="{18E5FFEB-DE46-4C1D-8F6E-E65026C954BE}" presName="spaceBetweenRectangles" presStyleLbl="fgAcc1" presStyleIdx="1" presStyleCnt="2"/>
      <dgm:spPr/>
    </dgm:pt>
    <dgm:pt modelId="{389FF7C6-70DC-4926-81A7-388E21A8A67A}" type="pres">
      <dgm:prSet presAssocID="{E83323FA-D9FE-495D-BB9C-938C055FE7A9}" presName="composite" presStyleCnt="0"/>
      <dgm:spPr/>
    </dgm:pt>
    <dgm:pt modelId="{41C4539A-0685-41FF-B5B9-8D19A73AFAE5}" type="pres">
      <dgm:prSet presAssocID="{E83323FA-D9FE-495D-BB9C-938C055FE7A9}" presName="Parent1" presStyleLbl="alignNode1" presStyleIdx="2" presStyleCnt="3">
        <dgm:presLayoutVars>
          <dgm:chMax val="1"/>
          <dgm:chPref val="1"/>
          <dgm:bulletEnabled val="1"/>
        </dgm:presLayoutVars>
      </dgm:prSet>
      <dgm:spPr/>
    </dgm:pt>
    <dgm:pt modelId="{D44F0506-8AC4-4F85-BD19-22441542B740}" type="pres">
      <dgm:prSet presAssocID="{E83323FA-D9FE-495D-BB9C-938C055FE7A9}" presName="Childtext1" presStyleLbl="revTx" presStyleIdx="2" presStyleCnt="3">
        <dgm:presLayoutVars>
          <dgm:chMax val="0"/>
          <dgm:chPref val="0"/>
          <dgm:bulletEnabled/>
        </dgm:presLayoutVars>
      </dgm:prSet>
      <dgm:spPr/>
    </dgm:pt>
    <dgm:pt modelId="{33BD2C30-FE64-4F31-8CBE-0B6EFE96121A}" type="pres">
      <dgm:prSet presAssocID="{E83323FA-D9FE-495D-BB9C-938C055FE7A9}"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449623A4-8FB6-433E-8296-9C8AB05B39CF}" type="pres">
      <dgm:prSet presAssocID="{E83323FA-D9FE-495D-BB9C-938C055FE7A9}" presName="ConnectLineEnd" presStyleLbl="node1" presStyleIdx="2" presStyleCnt="3"/>
      <dgm:spPr/>
    </dgm:pt>
    <dgm:pt modelId="{09CEEFDD-FEB6-4D65-8EF1-3EB4C56012E3}" type="pres">
      <dgm:prSet presAssocID="{E83323FA-D9FE-495D-BB9C-938C055FE7A9}" presName="EmptyPane" presStyleCnt="0"/>
      <dgm:spPr/>
    </dgm:pt>
  </dgm:ptLst>
  <dgm:cxnLst>
    <dgm:cxn modelId="{D0AF3E1B-A022-48B5-912F-ECBFD6C6ABFE}" type="presOf" srcId="{FCC58286-7C6D-464C-BB42-4E6FDE44662B}" destId="{65F61CEF-2C5A-451A-B9F8-7D928D9EF5D0}" srcOrd="0" destOrd="0" presId="urn:microsoft.com/office/officeart/2016/7/layout/HexagonTimeline"/>
    <dgm:cxn modelId="{62F54A26-305E-4B4D-8930-38EBEAD5734E}" srcId="{319F336B-76B7-431F-9F5E-75CE23B83157}" destId="{E83323FA-D9FE-495D-BB9C-938C055FE7A9}" srcOrd="2" destOrd="0" parTransId="{716660A6-7100-457C-907A-A1A0FA5A3F95}" sibTransId="{8ECDD9C7-B419-4C83-AC8C-72BBFE97E18C}"/>
    <dgm:cxn modelId="{2BA53734-355E-4DD6-99D4-E20B2F1694F8}" type="presOf" srcId="{96D6E15A-D265-46FD-AE7A-F7931904D8A6}" destId="{2D473DD1-2318-473E-BBC4-451410B2CE1D}" srcOrd="0" destOrd="0" presId="urn:microsoft.com/office/officeart/2016/7/layout/HexagonTimeline"/>
    <dgm:cxn modelId="{83D85A34-AD39-4141-B7BD-21D8A23B6034}" srcId="{FCC58286-7C6D-464C-BB42-4E6FDE44662B}" destId="{96D6E15A-D265-46FD-AE7A-F7931904D8A6}" srcOrd="0" destOrd="0" parTransId="{BF131BF4-552C-42B7-A4E4-3DD57EBFE6F7}" sibTransId="{AA466C83-112C-4333-B774-F1F265BD5C64}"/>
    <dgm:cxn modelId="{99062C35-11FD-48B3-B6CC-285149615D1F}" srcId="{17CEDC3C-0518-4090-B100-0E26500712EC}" destId="{98391499-17A2-4801-9F69-81BE473760CD}" srcOrd="0" destOrd="0" parTransId="{95C58DFF-DB28-47BF-BD6A-EC281E8FC2CD}" sibTransId="{5B5CC139-5156-44F9-B835-6B92FEC46484}"/>
    <dgm:cxn modelId="{B3417D35-E4B2-433C-8142-F4400431E9F3}" type="presOf" srcId="{319F336B-76B7-431F-9F5E-75CE23B83157}" destId="{F50CB951-182F-4C09-833F-77274651E850}" srcOrd="0" destOrd="0" presId="urn:microsoft.com/office/officeart/2016/7/layout/HexagonTimeline"/>
    <dgm:cxn modelId="{06755B5E-0EFB-4156-AB4F-432E9E42436B}" type="presOf" srcId="{E0D9B9BB-B71B-4094-81F3-C8E99AE698A1}" destId="{D44F0506-8AC4-4F85-BD19-22441542B740}" srcOrd="0" destOrd="0" presId="urn:microsoft.com/office/officeart/2016/7/layout/HexagonTimeline"/>
    <dgm:cxn modelId="{83CEAB50-15BC-4899-8835-83936FD24235}" srcId="{E83323FA-D9FE-495D-BB9C-938C055FE7A9}" destId="{E0D9B9BB-B71B-4094-81F3-C8E99AE698A1}" srcOrd="0" destOrd="0" parTransId="{35482E45-629A-48D5-9B40-64EDAA5503A5}" sibTransId="{A8B8903B-04F2-4947-B217-759901A8DC0E}"/>
    <dgm:cxn modelId="{EF83927D-8C1E-4F34-9056-A5785311FBAE}" type="presOf" srcId="{17CEDC3C-0518-4090-B100-0E26500712EC}" destId="{A49ACC75-3BE3-4DEC-B0F5-BB16B12A789B}" srcOrd="0" destOrd="0" presId="urn:microsoft.com/office/officeart/2016/7/layout/HexagonTimeline"/>
    <dgm:cxn modelId="{2765E390-3A42-466A-87AD-20316EA2380C}" srcId="{319F336B-76B7-431F-9F5E-75CE23B83157}" destId="{FCC58286-7C6D-464C-BB42-4E6FDE44662B}" srcOrd="1" destOrd="0" parTransId="{E45F76AF-B1A8-443B-8F6B-905A507AAB18}" sibTransId="{18E5FFEB-DE46-4C1D-8F6E-E65026C954BE}"/>
    <dgm:cxn modelId="{2850D5B0-B559-49DD-8075-ADF422BE7BE0}" type="presOf" srcId="{E83323FA-D9FE-495D-BB9C-938C055FE7A9}" destId="{41C4539A-0685-41FF-B5B9-8D19A73AFAE5}" srcOrd="0" destOrd="0" presId="urn:microsoft.com/office/officeart/2016/7/layout/HexagonTimeline"/>
    <dgm:cxn modelId="{F3685BBB-EDCD-434E-B14C-7115142F68A7}" type="presOf" srcId="{98391499-17A2-4801-9F69-81BE473760CD}" destId="{3D1EE280-D874-4172-9524-CB36402E077E}" srcOrd="0" destOrd="0" presId="urn:microsoft.com/office/officeart/2016/7/layout/HexagonTimeline"/>
    <dgm:cxn modelId="{9ACB3AC1-8255-46E0-BE75-4532AEAAAF80}" srcId="{319F336B-76B7-431F-9F5E-75CE23B83157}" destId="{17CEDC3C-0518-4090-B100-0E26500712EC}" srcOrd="0" destOrd="0" parTransId="{B435DE3C-F726-408B-AC6F-DE0EFE9CCD63}" sibTransId="{4A4B8366-1CAF-466D-9C6E-9F3316175D21}"/>
    <dgm:cxn modelId="{DEF1D91B-F6A4-4EEF-AF7C-2332FBCE92E2}" type="presParOf" srcId="{F50CB951-182F-4C09-833F-77274651E850}" destId="{BF7A7FBC-F4EC-4FA7-9ED2-CDBB147A4DFF}" srcOrd="0" destOrd="0" presId="urn:microsoft.com/office/officeart/2016/7/layout/HexagonTimeline"/>
    <dgm:cxn modelId="{C9BA8A65-0F6E-42E2-B1D9-98F600291644}" type="presParOf" srcId="{BF7A7FBC-F4EC-4FA7-9ED2-CDBB147A4DFF}" destId="{A49ACC75-3BE3-4DEC-B0F5-BB16B12A789B}" srcOrd="0" destOrd="0" presId="urn:microsoft.com/office/officeart/2016/7/layout/HexagonTimeline"/>
    <dgm:cxn modelId="{1685AE90-FF17-43C3-BDBE-6428CCF01FE8}" type="presParOf" srcId="{BF7A7FBC-F4EC-4FA7-9ED2-CDBB147A4DFF}" destId="{3D1EE280-D874-4172-9524-CB36402E077E}" srcOrd="1" destOrd="0" presId="urn:microsoft.com/office/officeart/2016/7/layout/HexagonTimeline"/>
    <dgm:cxn modelId="{E064FCA2-1036-4954-AD55-976E0EB2389D}" type="presParOf" srcId="{BF7A7FBC-F4EC-4FA7-9ED2-CDBB147A4DFF}" destId="{BC2FA1BC-4D66-422A-9B9B-ED7E6D643B43}" srcOrd="2" destOrd="0" presId="urn:microsoft.com/office/officeart/2016/7/layout/HexagonTimeline"/>
    <dgm:cxn modelId="{0729671A-0875-476D-B5A1-DF0E98FBBAE4}" type="presParOf" srcId="{BF7A7FBC-F4EC-4FA7-9ED2-CDBB147A4DFF}" destId="{AF5052EE-BC7F-4C12-A3C7-2E706E9F5258}" srcOrd="3" destOrd="0" presId="urn:microsoft.com/office/officeart/2016/7/layout/HexagonTimeline"/>
    <dgm:cxn modelId="{33D6C47F-A522-4CA8-BFA7-7224DE2C0905}" type="presParOf" srcId="{BF7A7FBC-F4EC-4FA7-9ED2-CDBB147A4DFF}" destId="{2F976C65-0102-4CF8-84FD-AD752E4F0DDF}" srcOrd="4" destOrd="0" presId="urn:microsoft.com/office/officeart/2016/7/layout/HexagonTimeline"/>
    <dgm:cxn modelId="{A0B46854-B037-4800-9363-28DE61CEAB1A}" type="presParOf" srcId="{F50CB951-182F-4C09-833F-77274651E850}" destId="{6C60830C-1BC0-4DB1-A6D1-80EF0F9788EE}" srcOrd="1" destOrd="0" presId="urn:microsoft.com/office/officeart/2016/7/layout/HexagonTimeline"/>
    <dgm:cxn modelId="{66F1BECE-48F0-46DD-9581-6B028D9D8FE9}" type="presParOf" srcId="{F50CB951-182F-4C09-833F-77274651E850}" destId="{C6221BA3-EB5E-4A5B-B4A9-839A8721561B}" srcOrd="2" destOrd="0" presId="urn:microsoft.com/office/officeart/2016/7/layout/HexagonTimeline"/>
    <dgm:cxn modelId="{DD72E4BD-F686-4DF7-94A0-9C6939905E91}" type="presParOf" srcId="{C6221BA3-EB5E-4A5B-B4A9-839A8721561B}" destId="{65F61CEF-2C5A-451A-B9F8-7D928D9EF5D0}" srcOrd="0" destOrd="0" presId="urn:microsoft.com/office/officeart/2016/7/layout/HexagonTimeline"/>
    <dgm:cxn modelId="{AB683ECD-D1DC-4B6A-ACAC-AE998357ED94}" type="presParOf" srcId="{C6221BA3-EB5E-4A5B-B4A9-839A8721561B}" destId="{2D473DD1-2318-473E-BBC4-451410B2CE1D}" srcOrd="1" destOrd="0" presId="urn:microsoft.com/office/officeart/2016/7/layout/HexagonTimeline"/>
    <dgm:cxn modelId="{2E999565-FA9C-43AC-9443-86AB8D5D987E}" type="presParOf" srcId="{C6221BA3-EB5E-4A5B-B4A9-839A8721561B}" destId="{A6A73103-C59B-41F0-8B31-4441F8EEBB22}" srcOrd="2" destOrd="0" presId="urn:microsoft.com/office/officeart/2016/7/layout/HexagonTimeline"/>
    <dgm:cxn modelId="{D1372A50-A3FA-4ED7-9B3E-728187CE7BC1}" type="presParOf" srcId="{C6221BA3-EB5E-4A5B-B4A9-839A8721561B}" destId="{E0E2CA58-E017-4B26-A881-0FDEC68898CF}" srcOrd="3" destOrd="0" presId="urn:microsoft.com/office/officeart/2016/7/layout/HexagonTimeline"/>
    <dgm:cxn modelId="{CBB18E03-0513-49C5-984C-B9D18BE6B5AC}" type="presParOf" srcId="{C6221BA3-EB5E-4A5B-B4A9-839A8721561B}" destId="{EC31DB94-3DCA-4008-81A6-D2AB47C6FBB0}" srcOrd="4" destOrd="0" presId="urn:microsoft.com/office/officeart/2016/7/layout/HexagonTimeline"/>
    <dgm:cxn modelId="{E47F041B-1911-48A9-A71E-A5A703AF1382}" type="presParOf" srcId="{F50CB951-182F-4C09-833F-77274651E850}" destId="{EA259865-662E-4259-87AA-D58F5F978C60}" srcOrd="3" destOrd="0" presId="urn:microsoft.com/office/officeart/2016/7/layout/HexagonTimeline"/>
    <dgm:cxn modelId="{2D8777AF-91DD-48A2-B124-AB596A154BFF}" type="presParOf" srcId="{F50CB951-182F-4C09-833F-77274651E850}" destId="{389FF7C6-70DC-4926-81A7-388E21A8A67A}" srcOrd="4" destOrd="0" presId="urn:microsoft.com/office/officeart/2016/7/layout/HexagonTimeline"/>
    <dgm:cxn modelId="{D667FE48-0186-43FC-9248-C15915ABAEB2}" type="presParOf" srcId="{389FF7C6-70DC-4926-81A7-388E21A8A67A}" destId="{41C4539A-0685-41FF-B5B9-8D19A73AFAE5}" srcOrd="0" destOrd="0" presId="urn:microsoft.com/office/officeart/2016/7/layout/HexagonTimeline"/>
    <dgm:cxn modelId="{57E2A560-9C93-4B7D-8DFF-5E08C5A597EF}" type="presParOf" srcId="{389FF7C6-70DC-4926-81A7-388E21A8A67A}" destId="{D44F0506-8AC4-4F85-BD19-22441542B740}" srcOrd="1" destOrd="0" presId="urn:microsoft.com/office/officeart/2016/7/layout/HexagonTimeline"/>
    <dgm:cxn modelId="{A67CDB28-D89F-4751-BF2B-D26E5623F0F9}" type="presParOf" srcId="{389FF7C6-70DC-4926-81A7-388E21A8A67A}" destId="{33BD2C30-FE64-4F31-8CBE-0B6EFE96121A}" srcOrd="2" destOrd="0" presId="urn:microsoft.com/office/officeart/2016/7/layout/HexagonTimeline"/>
    <dgm:cxn modelId="{72663BB5-528A-499B-BACD-1BD7DCE092EE}" type="presParOf" srcId="{389FF7C6-70DC-4926-81A7-388E21A8A67A}" destId="{449623A4-8FB6-433E-8296-9C8AB05B39CF}" srcOrd="3" destOrd="0" presId="urn:microsoft.com/office/officeart/2016/7/layout/HexagonTimeline"/>
    <dgm:cxn modelId="{AC00EA92-9C0F-438E-A013-85AC49D156AC}" type="presParOf" srcId="{389FF7C6-70DC-4926-81A7-388E21A8A67A}" destId="{09CEEFDD-FEB6-4D65-8EF1-3EB4C56012E3}" srcOrd="4" destOrd="0" presId="urn:microsoft.com/office/officeart/2016/7/layout/Hexago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ACC75-3BE3-4DEC-B0F5-BB16B12A789B}">
      <dsp:nvSpPr>
        <dsp:cNvPr id="0" name=""/>
        <dsp:cNvSpPr/>
      </dsp:nvSpPr>
      <dsp:spPr>
        <a:xfrm>
          <a:off x="482107" y="1914588"/>
          <a:ext cx="2453713"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Prerequisite</a:t>
          </a:r>
        </a:p>
      </dsp:txBody>
      <dsp:txXfrm>
        <a:off x="482107" y="1914588"/>
        <a:ext cx="2349281" cy="522160"/>
      </dsp:txXfrm>
    </dsp:sp>
    <dsp:sp modelId="{3D1EE280-D874-4172-9524-CB36402E077E}">
      <dsp:nvSpPr>
        <dsp:cNvPr id="0" name=""/>
        <dsp:cNvSpPr/>
      </dsp:nvSpPr>
      <dsp:spPr>
        <a:xfrm>
          <a:off x="4996" y="0"/>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133350" numCol="1" spcCol="1270" anchor="b" anchorCtr="1">
          <a:noAutofit/>
        </a:bodyPr>
        <a:lstStyle/>
        <a:p>
          <a:pPr marL="0" lvl="0" indent="0" algn="ctr" defTabSz="666750">
            <a:lnSpc>
              <a:spcPct val="90000"/>
            </a:lnSpc>
            <a:spcBef>
              <a:spcPct val="0"/>
            </a:spcBef>
            <a:spcAft>
              <a:spcPct val="35000"/>
            </a:spcAft>
            <a:buNone/>
          </a:pPr>
          <a:r>
            <a:rPr lang="en-US" sz="1500" kern="1200" dirty="0"/>
            <a:t>Call the Marina </a:t>
          </a:r>
        </a:p>
        <a:p>
          <a:pPr marL="0" lvl="0" indent="0" algn="ctr" defTabSz="666750">
            <a:lnSpc>
              <a:spcPct val="90000"/>
            </a:lnSpc>
            <a:spcBef>
              <a:spcPct val="0"/>
            </a:spcBef>
            <a:spcAft>
              <a:spcPct val="35000"/>
            </a:spcAft>
            <a:buNone/>
          </a:pPr>
          <a:r>
            <a:rPr lang="en-US" sz="1500" kern="1200" dirty="0"/>
            <a:t>to schedule </a:t>
          </a:r>
        </a:p>
        <a:p>
          <a:pPr marL="0" lvl="0" indent="0" algn="ctr" defTabSz="666750">
            <a:lnSpc>
              <a:spcPct val="90000"/>
            </a:lnSpc>
            <a:spcBef>
              <a:spcPct val="0"/>
            </a:spcBef>
            <a:spcAft>
              <a:spcPct val="35000"/>
            </a:spcAft>
            <a:buNone/>
          </a:pPr>
          <a:r>
            <a:rPr lang="en-US" sz="1500" kern="1200" dirty="0"/>
            <a:t>launch date and time</a:t>
          </a:r>
        </a:p>
      </dsp:txBody>
      <dsp:txXfrm>
        <a:off x="4996" y="0"/>
        <a:ext cx="3407935" cy="1392428"/>
      </dsp:txXfrm>
    </dsp:sp>
    <dsp:sp modelId="{6C60830C-1BC0-4DB1-A6D1-80EF0F9788EE}">
      <dsp:nvSpPr>
        <dsp:cNvPr id="0" name=""/>
        <dsp:cNvSpPr/>
      </dsp:nvSpPr>
      <dsp:spPr>
        <a:xfrm>
          <a:off x="2935821" y="2175669"/>
          <a:ext cx="954221" cy="0"/>
        </a:xfrm>
        <a:custGeom>
          <a:avLst/>
          <a:gdLst/>
          <a:ahLst/>
          <a:cxnLst/>
          <a:rect l="0" t="0" r="0" b="0"/>
          <a:pathLst>
            <a:path>
              <a:moveTo>
                <a:pt x="0" y="0"/>
              </a:moveTo>
              <a:lnTo>
                <a:pt x="954221"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C2FA1BC-4D66-422A-9B9B-ED7E6D643B43}">
      <dsp:nvSpPr>
        <dsp:cNvPr id="0" name=""/>
        <dsp:cNvSpPr/>
      </dsp:nvSpPr>
      <dsp:spPr>
        <a:xfrm>
          <a:off x="1708964"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F5052EE-BC7F-4C12-A3C7-2E706E9F5258}">
      <dsp:nvSpPr>
        <dsp:cNvPr id="0" name=""/>
        <dsp:cNvSpPr/>
      </dsp:nvSpPr>
      <dsp:spPr>
        <a:xfrm>
          <a:off x="1665451" y="1392428"/>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5F61CEF-2C5A-451A-B9F8-7D928D9EF5D0}">
      <dsp:nvSpPr>
        <dsp:cNvPr id="0" name=""/>
        <dsp:cNvSpPr/>
      </dsp:nvSpPr>
      <dsp:spPr>
        <a:xfrm>
          <a:off x="3890043" y="1914588"/>
          <a:ext cx="2453713"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Inspection</a:t>
          </a:r>
        </a:p>
      </dsp:txBody>
      <dsp:txXfrm>
        <a:off x="4164140" y="1972917"/>
        <a:ext cx="1905519" cy="405502"/>
      </dsp:txXfrm>
    </dsp:sp>
    <dsp:sp modelId="{2D473DD1-2318-473E-BBC4-451410B2CE1D}">
      <dsp:nvSpPr>
        <dsp:cNvPr id="0" name=""/>
        <dsp:cNvSpPr/>
      </dsp:nvSpPr>
      <dsp:spPr>
        <a:xfrm>
          <a:off x="3412932" y="2958909"/>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133350" numCol="1" spcCol="1270" anchor="t" anchorCtr="1">
          <a:noAutofit/>
        </a:bodyPr>
        <a:lstStyle/>
        <a:p>
          <a:pPr marL="0" lvl="0" indent="0" algn="ctr" defTabSz="666750">
            <a:lnSpc>
              <a:spcPct val="90000"/>
            </a:lnSpc>
            <a:spcBef>
              <a:spcPct val="0"/>
            </a:spcBef>
            <a:spcAft>
              <a:spcPct val="35000"/>
            </a:spcAft>
            <a:buNone/>
          </a:pPr>
          <a:r>
            <a:rPr lang="en-US" sz="1500" kern="1200" dirty="0"/>
            <a:t>March 1</a:t>
          </a:r>
          <a:r>
            <a:rPr lang="en-US" sz="1500" kern="1200" baseline="30000" dirty="0"/>
            <a:t>st</a:t>
          </a:r>
          <a:r>
            <a:rPr lang="en-US" sz="1500" kern="1200" dirty="0"/>
            <a:t> thru April 30</a:t>
          </a:r>
          <a:r>
            <a:rPr lang="en-US" sz="1500" kern="1200" baseline="30000" dirty="0"/>
            <a:t>th</a:t>
          </a:r>
        </a:p>
        <a:p>
          <a:pPr marL="0" lvl="0" indent="0" algn="ctr" defTabSz="666750">
            <a:lnSpc>
              <a:spcPct val="90000"/>
            </a:lnSpc>
            <a:spcBef>
              <a:spcPct val="0"/>
            </a:spcBef>
            <a:spcAft>
              <a:spcPct val="35000"/>
            </a:spcAft>
            <a:buNone/>
          </a:pPr>
          <a:r>
            <a:rPr lang="en-US" sz="1500" kern="1200" baseline="30000" dirty="0"/>
            <a:t>Monday – Friday </a:t>
          </a:r>
        </a:p>
        <a:p>
          <a:pPr marL="0" lvl="0" indent="0" algn="ctr" defTabSz="666750">
            <a:lnSpc>
              <a:spcPct val="90000"/>
            </a:lnSpc>
            <a:spcBef>
              <a:spcPct val="0"/>
            </a:spcBef>
            <a:spcAft>
              <a:spcPct val="35000"/>
            </a:spcAft>
            <a:buNone/>
          </a:pPr>
          <a:r>
            <a:rPr lang="en-US" sz="1500" kern="1200" baseline="30000" dirty="0"/>
            <a:t>8 AM until 4 PM*</a:t>
          </a:r>
        </a:p>
        <a:p>
          <a:pPr marL="0" lvl="0" indent="0" algn="ctr" defTabSz="666750">
            <a:lnSpc>
              <a:spcPct val="90000"/>
            </a:lnSpc>
            <a:spcBef>
              <a:spcPct val="0"/>
            </a:spcBef>
            <a:spcAft>
              <a:spcPct val="35000"/>
            </a:spcAft>
            <a:buNone/>
          </a:pPr>
          <a:r>
            <a:rPr lang="en-US" sz="1500" i="1" kern="1200" baseline="30000" dirty="0"/>
            <a:t>No after hours launching</a:t>
          </a:r>
          <a:r>
            <a:rPr lang="en-US" sz="1500" i="1" kern="1200" dirty="0"/>
            <a:t> </a:t>
          </a:r>
        </a:p>
      </dsp:txBody>
      <dsp:txXfrm>
        <a:off x="3412932" y="2958909"/>
        <a:ext cx="3407935" cy="1392428"/>
      </dsp:txXfrm>
    </dsp:sp>
    <dsp:sp modelId="{EA259865-662E-4259-87AA-D58F5F978C60}">
      <dsp:nvSpPr>
        <dsp:cNvPr id="0" name=""/>
        <dsp:cNvSpPr/>
      </dsp:nvSpPr>
      <dsp:spPr>
        <a:xfrm>
          <a:off x="6343756" y="2175669"/>
          <a:ext cx="954221" cy="0"/>
        </a:xfrm>
        <a:custGeom>
          <a:avLst/>
          <a:gdLst/>
          <a:ahLst/>
          <a:cxnLst/>
          <a:rect l="0" t="0" r="0" b="0"/>
          <a:pathLst>
            <a:path>
              <a:moveTo>
                <a:pt x="0" y="0"/>
              </a:moveTo>
              <a:lnTo>
                <a:pt x="954221"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6A73103-C59B-41F0-8B31-4441F8EEBB22}">
      <dsp:nvSpPr>
        <dsp:cNvPr id="0" name=""/>
        <dsp:cNvSpPr/>
      </dsp:nvSpPr>
      <dsp:spPr>
        <a:xfrm>
          <a:off x="5116900" y="2436749"/>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0E2CA58-E017-4B26-A881-0FDEC68898CF}">
      <dsp:nvSpPr>
        <dsp:cNvPr id="0" name=""/>
        <dsp:cNvSpPr/>
      </dsp:nvSpPr>
      <dsp:spPr>
        <a:xfrm>
          <a:off x="5073386" y="2871883"/>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1C4539A-0685-41FF-B5B9-8D19A73AFAE5}">
      <dsp:nvSpPr>
        <dsp:cNvPr id="0" name=""/>
        <dsp:cNvSpPr/>
      </dsp:nvSpPr>
      <dsp:spPr>
        <a:xfrm rot="10800000">
          <a:off x="7297978" y="1914588"/>
          <a:ext cx="2453713"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755650">
            <a:lnSpc>
              <a:spcPct val="90000"/>
            </a:lnSpc>
            <a:spcBef>
              <a:spcPct val="0"/>
            </a:spcBef>
            <a:spcAft>
              <a:spcPct val="35000"/>
            </a:spcAft>
            <a:buNone/>
          </a:pPr>
          <a:r>
            <a:rPr lang="en-US" sz="1700" kern="1200" dirty="0"/>
            <a:t>Launch</a:t>
          </a:r>
        </a:p>
      </dsp:txBody>
      <dsp:txXfrm rot="10800000">
        <a:off x="7402410" y="1914588"/>
        <a:ext cx="2349281" cy="522160"/>
      </dsp:txXfrm>
    </dsp:sp>
    <dsp:sp modelId="{D44F0506-8AC4-4F85-BD19-22441542B740}">
      <dsp:nvSpPr>
        <dsp:cNvPr id="0" name=""/>
        <dsp:cNvSpPr/>
      </dsp:nvSpPr>
      <dsp:spPr>
        <a:xfrm>
          <a:off x="6820867" y="0"/>
          <a:ext cx="3407935"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133350" numCol="1" spcCol="1270" anchor="b" anchorCtr="1">
          <a:noAutofit/>
        </a:bodyPr>
        <a:lstStyle/>
        <a:p>
          <a:pPr marL="0" lvl="0" indent="0" algn="ctr" defTabSz="666750">
            <a:lnSpc>
              <a:spcPct val="90000"/>
            </a:lnSpc>
            <a:spcBef>
              <a:spcPct val="0"/>
            </a:spcBef>
            <a:spcAft>
              <a:spcPct val="35000"/>
            </a:spcAft>
            <a:buNone/>
          </a:pPr>
          <a:r>
            <a:rPr lang="en-US" sz="1500" kern="1200" dirty="0"/>
            <a:t>Enjoy your special day!</a:t>
          </a:r>
        </a:p>
      </dsp:txBody>
      <dsp:txXfrm>
        <a:off x="6820867" y="0"/>
        <a:ext cx="3407935" cy="1392428"/>
      </dsp:txXfrm>
    </dsp:sp>
    <dsp:sp modelId="{33BD2C30-FE64-4F31-8CBE-0B6EFE96121A}">
      <dsp:nvSpPr>
        <dsp:cNvPr id="0" name=""/>
        <dsp:cNvSpPr/>
      </dsp:nvSpPr>
      <dsp:spPr>
        <a:xfrm>
          <a:off x="8524835"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9623A4-8FB6-433E-8296-9C8AB05B39CF}">
      <dsp:nvSpPr>
        <dsp:cNvPr id="0" name=""/>
        <dsp:cNvSpPr/>
      </dsp:nvSpPr>
      <dsp:spPr>
        <a:xfrm>
          <a:off x="8481321" y="1392428"/>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66E302-901B-4EC5-8063-F4475DEAA8C8}" type="datetimeFigureOut">
              <a:rPr lang="en-US" smtClean="0"/>
              <a:t>2/20/2025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Protecting our lake.</a:t>
            </a:r>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dirty="0"/>
          </a:p>
        </p:txBody>
      </p:sp>
    </p:spTree>
    <p:extLst>
      <p:ext uri="{BB962C8B-B14F-4D97-AF65-F5344CB8AC3E}">
        <p14:creationId xmlns:p14="http://schemas.microsoft.com/office/powerpoint/2010/main" val="209763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Aquatic Invasive Species means a nonindigenous species that threatens the diversity or abundance of native species or the ecological stability of infested waters, environmental harm, or recreational activities dependent on such waters. </a:t>
            </a:r>
          </a:p>
          <a:p>
            <a:endParaRPr lang="en-US" dirty="0"/>
          </a:p>
          <a:p>
            <a:r>
              <a:rPr lang="en-US" dirty="0"/>
              <a:t>Reference map when discussing locations: </a:t>
            </a:r>
          </a:p>
          <a:p>
            <a:r>
              <a:rPr lang="en-US" dirty="0"/>
              <a:t>Has been detected in Port of Stockton, San Juaquin River, points leading to Clifton Bay (e.g., Old River, Middle River, Victoria Canal, Italian Slough, Contra Costa Canal, and O’Neill Forebay in San Luis Reservoir.</a:t>
            </a:r>
          </a:p>
          <a:p>
            <a:endParaRPr lang="en-US" dirty="0"/>
          </a:p>
          <a:p>
            <a:r>
              <a:rPr lang="en-US" dirty="0"/>
              <a:t>The Golden Mussel looks similar to the quagga and zebra mussel, but can handle harsher living conditions…for example they can survive in lower calcium levels and lower temperatures. </a:t>
            </a:r>
          </a:p>
          <a:p>
            <a:endParaRPr lang="en-US" dirty="0"/>
          </a:p>
          <a:p>
            <a:r>
              <a:rPr lang="en-US" dirty="0"/>
              <a:t>They are filter feeders that reproduce on a massive scale creating colonies.  The Golden Mussel tends to flourish in the summer.</a:t>
            </a:r>
          </a:p>
          <a:p>
            <a:endParaRPr lang="en-US" dirty="0"/>
          </a:p>
          <a:p>
            <a:r>
              <a:rPr lang="en-US" dirty="0"/>
              <a:t>They can have a very negative impact on our environment, up to and including blocking water pipes. </a:t>
            </a:r>
          </a:p>
          <a:p>
            <a:endParaRPr lang="en-US" dirty="0"/>
          </a:p>
          <a:p>
            <a:r>
              <a:rPr lang="en-US" dirty="0"/>
              <a:t>If you see a Golden Mussel, it will most likely be attached to a hard surface on your boat via byssal threads.</a:t>
            </a:r>
          </a:p>
          <a:p>
            <a:endParaRPr lang="en-US" dirty="0"/>
          </a:p>
          <a:p>
            <a:r>
              <a:rPr lang="en-US" dirty="0"/>
              <a:t>In January 2025, California initiated an emergency order that states it is illegal to transport mussels, specifically the Golden Mussel.</a:t>
            </a:r>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dirty="0"/>
          </a:p>
        </p:txBody>
      </p:sp>
    </p:spTree>
    <p:extLst>
      <p:ext uri="{BB962C8B-B14F-4D97-AF65-F5344CB8AC3E}">
        <p14:creationId xmlns:p14="http://schemas.microsoft.com/office/powerpoint/2010/main" val="97619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 various types of aquatic invasive species that come in different forms. Obviously, we are looking for the Golden Mussel, plants, snails, and fish.</a:t>
            </a:r>
          </a:p>
          <a:p>
            <a:endParaRPr lang="en-US" dirty="0"/>
          </a:p>
          <a:p>
            <a:r>
              <a:rPr lang="en-US" dirty="0"/>
              <a:t>Clean. Drain. Dry. Is a movement in place to protect our waters. It is being used nationwide and will be until it becomes a “normal” process. </a:t>
            </a:r>
          </a:p>
          <a:p>
            <a:endParaRPr lang="en-US" dirty="0"/>
          </a:p>
          <a:p>
            <a:r>
              <a:rPr lang="en-US" dirty="0"/>
              <a:t>Additional links have been provided at the end of this presentation and on the pinemountainlake website for your reference as well. </a:t>
            </a:r>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dirty="0"/>
          </a:p>
        </p:txBody>
      </p:sp>
    </p:spTree>
    <p:extLst>
      <p:ext uri="{BB962C8B-B14F-4D97-AF65-F5344CB8AC3E}">
        <p14:creationId xmlns:p14="http://schemas.microsoft.com/office/powerpoint/2010/main" val="4000347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January, PML temporarily closed the Marina launching dock to protect our waters while we learn more about the Golden Mussel and develop protocols.</a:t>
            </a:r>
          </a:p>
          <a:p>
            <a:endParaRPr lang="en-US" dirty="0"/>
          </a:p>
          <a:p>
            <a:r>
              <a:rPr lang="en-US" dirty="0"/>
              <a:t>One major thing we learned is that preserving our lake requires a coordinated effort between property owners and Marina staff. </a:t>
            </a:r>
          </a:p>
          <a:p>
            <a:endParaRPr lang="en-US" dirty="0"/>
          </a:p>
          <a:p>
            <a:r>
              <a:rPr lang="en-US" dirty="0"/>
              <a:t>PML staff has received training and have been certified to both inspect and decontaminate boats. However, PML will not be decontaminating any boats. </a:t>
            </a:r>
          </a:p>
          <a:p>
            <a:endParaRPr lang="en-US" dirty="0"/>
          </a:p>
          <a:p>
            <a:r>
              <a:rPr lang="en-US" dirty="0"/>
              <a:t>The property owner is responsible for cleaning, draining, and drying their vessel.</a:t>
            </a:r>
          </a:p>
          <a:p>
            <a:endParaRPr lang="en-US" dirty="0"/>
          </a:p>
          <a:p>
            <a:r>
              <a:rPr lang="en-US" dirty="0"/>
              <a:t>PML staff will perform inspections as a form of risk assessment. The results from the assessment will determine the next step. PML does not have mussels and it is our goal to keep it free from invasive species.</a:t>
            </a:r>
          </a:p>
          <a:p>
            <a:endParaRPr lang="en-US" dirty="0"/>
          </a:p>
          <a:p>
            <a:r>
              <a:rPr lang="en-US" dirty="0"/>
              <a:t>If the boat does not pass inspection, then the property owner is responsible for decontamination of their own vessel. </a:t>
            </a:r>
          </a:p>
          <a:p>
            <a:endParaRPr lang="en-US" dirty="0"/>
          </a:p>
          <a:p>
            <a:r>
              <a:rPr lang="en-US" dirty="0"/>
              <a:t>Our Limnologist, Stephen McCord, will monitor the lake throughout the year to confirm our lake continues to be free of aquatic invasive species. </a:t>
            </a:r>
          </a:p>
          <a:p>
            <a:endParaRPr lang="en-US" dirty="0"/>
          </a:p>
          <a:p>
            <a:r>
              <a:rPr lang="en-US" dirty="0"/>
              <a:t>PML is spreading education of the golden mussel and how we can protect our lake. Feel free to visit the pinemountainlake webpage for more information. </a:t>
            </a:r>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dirty="0"/>
          </a:p>
        </p:txBody>
      </p:sp>
    </p:spTree>
    <p:extLst>
      <p:ext uri="{BB962C8B-B14F-4D97-AF65-F5344CB8AC3E}">
        <p14:creationId xmlns:p14="http://schemas.microsoft.com/office/powerpoint/2010/main" val="127617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March 1st, you can call the Marina to make an appointment to launch. </a:t>
            </a:r>
          </a:p>
          <a:p>
            <a:endParaRPr lang="en-US" dirty="0"/>
          </a:p>
          <a:p>
            <a:r>
              <a:rPr lang="en-US" dirty="0"/>
              <a:t>Be prepared to answer prerequisite questions over the phone prior to scheduling…such as what was the last body of water your boat was in and when?</a:t>
            </a:r>
          </a:p>
          <a:p>
            <a:r>
              <a:rPr lang="en-US" dirty="0"/>
              <a:t>Based on the answers the inspector will determine the level of risk for aquatic invasive species and then either (1) schedule a launch date or (2) request 14-day quarantine and schedule a launch appointment. Please note, either way you will get your reservation by the end of the phone call. </a:t>
            </a:r>
          </a:p>
          <a:p>
            <a:endParaRPr lang="en-US" dirty="0"/>
          </a:p>
          <a:p>
            <a:pPr defTabSz="931774">
              <a:defRPr/>
            </a:pPr>
            <a:r>
              <a:rPr lang="en-US" dirty="0"/>
              <a:t>Be aware that PML is using a new inspection process. Please be prepared to turn off your vehicle and get out. </a:t>
            </a:r>
          </a:p>
          <a:p>
            <a:pPr defTabSz="931774">
              <a:defRPr/>
            </a:pPr>
            <a:endParaRPr lang="en-US" dirty="0"/>
          </a:p>
          <a:p>
            <a:r>
              <a:rPr lang="en-US" dirty="0"/>
              <a:t>You will participate in the inspection process of the trailer, outside, and inside of the boat. </a:t>
            </a:r>
          </a:p>
          <a:p>
            <a:endParaRPr lang="en-US" dirty="0"/>
          </a:p>
          <a:p>
            <a:r>
              <a:rPr lang="en-US" dirty="0"/>
              <a:t>Emphasize: this is a collaborated effort.</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5</a:t>
            </a:fld>
            <a:endParaRPr lang="en-US" dirty="0"/>
          </a:p>
        </p:txBody>
      </p:sp>
    </p:spTree>
    <p:extLst>
      <p:ext uri="{BB962C8B-B14F-4D97-AF65-F5344CB8AC3E}">
        <p14:creationId xmlns:p14="http://schemas.microsoft.com/office/powerpoint/2010/main" val="175450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this process to go smooth and take 30 minutes or less. </a:t>
            </a:r>
          </a:p>
          <a:p>
            <a:endParaRPr lang="en-US" dirty="0"/>
          </a:p>
          <a:p>
            <a:r>
              <a:rPr lang="en-US" dirty="0"/>
              <a:t>Here is a visual representation of the process (read slide).</a:t>
            </a:r>
          </a:p>
          <a:p>
            <a:endParaRPr lang="en-US" dirty="0"/>
          </a:p>
          <a:p>
            <a:r>
              <a:rPr lang="en-US" dirty="0"/>
              <a:t>PML plans to begin taking launch appointments March 1</a:t>
            </a:r>
            <a:r>
              <a:rPr lang="en-US" baseline="30000" dirty="0"/>
              <a:t>st</a:t>
            </a:r>
            <a:r>
              <a:rPr lang="en-US" dirty="0"/>
              <a:t>. The appointments will be during operational hours, which are 8 AM until 4 PM. </a:t>
            </a:r>
          </a:p>
          <a:p>
            <a:r>
              <a:rPr lang="en-US" dirty="0"/>
              <a:t>*If we see there is a frequent need to launch on the weekends before the season, then we will consider other operational hours. </a:t>
            </a:r>
          </a:p>
          <a:p>
            <a:endParaRPr lang="en-US" dirty="0"/>
          </a:p>
          <a:p>
            <a:pPr defTabSz="931774">
              <a:defRPr/>
            </a:pPr>
            <a:r>
              <a:rPr lang="en-US" dirty="0"/>
              <a:t>Please note: if you come to the Marina without a scheduled appointment, you will be asked to make an appointment and will be scheduled based on availability. You are not guaranteed to be able to launch your boat when you drive in without an appointment. If someone else is launching your boat for you, be sure they are aware of this stipulation ahead of time.</a:t>
            </a:r>
          </a:p>
          <a:p>
            <a:endParaRPr lang="en-US" dirty="0"/>
          </a:p>
          <a:p>
            <a:r>
              <a:rPr lang="en-US" dirty="0"/>
              <a:t>The 2025 season starts May 1</a:t>
            </a:r>
            <a:r>
              <a:rPr lang="en-US" baseline="30000" dirty="0"/>
              <a:t>st </a:t>
            </a:r>
            <a:r>
              <a:rPr lang="en-US" dirty="0"/>
              <a:t> and goes through October 31</a:t>
            </a:r>
            <a:r>
              <a:rPr lang="en-US" baseline="30000" dirty="0"/>
              <a:t>st</a:t>
            </a:r>
            <a:r>
              <a:rPr lang="en-US" dirty="0"/>
              <a:t> . The Marina operational hours are 7 days a week from 7 AM to 7 PM. Inspections may be scheduled between the hours of 7 AM and 6:30 PM starting May 1st.</a:t>
            </a:r>
          </a:p>
          <a:p>
            <a:endParaRPr lang="en-US" dirty="0"/>
          </a:p>
          <a:p>
            <a:r>
              <a:rPr lang="en-US" dirty="0"/>
              <a:t>We will be using the news magazine, pinemountainlake.com, Facebook Recreation page, eSNAP, NextDoor, and mail house flyer board to continually share updates and information. </a:t>
            </a:r>
          </a:p>
          <a:p>
            <a:endParaRPr lang="en-US" dirty="0"/>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6</a:t>
            </a:fld>
            <a:endParaRPr lang="en-US" dirty="0"/>
          </a:p>
        </p:txBody>
      </p:sp>
    </p:spTree>
    <p:extLst>
      <p:ext uri="{BB962C8B-B14F-4D97-AF65-F5344CB8AC3E}">
        <p14:creationId xmlns:p14="http://schemas.microsoft.com/office/powerpoint/2010/main" val="75120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goal is to keep Pine Mountain lake free of any aquatic invasive species and keep our lake healthy. </a:t>
            </a:r>
          </a:p>
          <a:p>
            <a:pPr defTabSz="931774">
              <a:defRPr/>
            </a:pPr>
            <a:endParaRPr lang="en-US" dirty="0"/>
          </a:p>
          <a:p>
            <a:pPr defTabSz="931774">
              <a:defRPr/>
            </a:pPr>
            <a:r>
              <a:rPr lang="en-US" dirty="0"/>
              <a:t>We want us to synergize..</a:t>
            </a:r>
          </a:p>
          <a:p>
            <a:endParaRPr lang="en-US" dirty="0"/>
          </a:p>
          <a:p>
            <a:r>
              <a:rPr lang="en-US" dirty="0"/>
              <a:t>Synergy is the concept that value and performance two parties combined will be greater than the sum of the individual parts. </a:t>
            </a:r>
          </a:p>
          <a:p>
            <a:endParaRPr lang="en-US" dirty="0"/>
          </a:p>
          <a:p>
            <a:endParaRPr lang="en-US" dirty="0"/>
          </a:p>
          <a:p>
            <a:r>
              <a:rPr lang="en-US" dirty="0"/>
              <a:t>Shared goal – keep PML lake free of any aquatic invasive species and keep out lake healthy.</a:t>
            </a:r>
          </a:p>
          <a:p>
            <a:r>
              <a:rPr lang="en-US" dirty="0"/>
              <a:t>Work together – property owners and PML staff need to work together. </a:t>
            </a:r>
          </a:p>
          <a:p>
            <a:pPr defTabSz="931774">
              <a:defRPr/>
            </a:pPr>
            <a:r>
              <a:rPr lang="en-US" dirty="0"/>
              <a:t>Encouragement – let’s give each other support. Our words and behavior can give each other confidence.  </a:t>
            </a:r>
          </a:p>
          <a:p>
            <a:r>
              <a:rPr lang="en-US" dirty="0"/>
              <a:t>Communication – we are working to educate everyone about the process of making sure your vessel is clean, drained, and dry. It makes a difference and significantly reduces risk. At the same time, we are open to feedback.</a:t>
            </a:r>
          </a:p>
          <a:p>
            <a:pPr defTabSz="931774">
              <a:defRPr/>
            </a:pPr>
            <a:r>
              <a:rPr lang="en-US" dirty="0"/>
              <a:t>Patience – please exercise calmness and accept delay if it occurs. This is an iterative process.</a:t>
            </a:r>
          </a:p>
          <a:p>
            <a:endParaRPr lang="en-US" dirty="0"/>
          </a:p>
          <a:p>
            <a:r>
              <a:rPr lang="en-US" dirty="0"/>
              <a:t>As time goes on, we will become efficient as a team.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dirty="0"/>
          </a:p>
        </p:txBody>
      </p:sp>
    </p:spTree>
    <p:extLst>
      <p:ext uri="{BB962C8B-B14F-4D97-AF65-F5344CB8AC3E}">
        <p14:creationId xmlns:p14="http://schemas.microsoft.com/office/powerpoint/2010/main" val="14809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Board if they have any questions. </a:t>
            </a:r>
          </a:p>
          <a:p>
            <a:endParaRPr lang="en-US" dirty="0"/>
          </a:p>
          <a:p>
            <a:r>
              <a:rPr lang="en-US" dirty="0"/>
              <a:t>Admire the fancy Golden Mussel.</a:t>
            </a:r>
          </a:p>
        </p:txBody>
      </p:sp>
      <p:sp>
        <p:nvSpPr>
          <p:cNvPr id="4" name="Slide Number Placeholder 3"/>
          <p:cNvSpPr>
            <a:spLocks noGrp="1"/>
          </p:cNvSpPr>
          <p:nvPr>
            <p:ph type="sldNum" sz="quarter" idx="5"/>
          </p:nvPr>
        </p:nvSpPr>
        <p:spPr/>
        <p:txBody>
          <a:bodyPr/>
          <a:lstStyle/>
          <a:p>
            <a:fld id="{BF6B3765-1535-41FB-A927-AAD2D1E85382}" type="slidenum">
              <a:rPr lang="en-US" smtClean="0"/>
              <a:t>8</a:t>
            </a:fld>
            <a:endParaRPr lang="en-US" dirty="0"/>
          </a:p>
        </p:txBody>
      </p:sp>
    </p:spTree>
    <p:extLst>
      <p:ext uri="{BB962C8B-B14F-4D97-AF65-F5344CB8AC3E}">
        <p14:creationId xmlns:p14="http://schemas.microsoft.com/office/powerpoint/2010/main" val="279352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additional resources is provided. </a:t>
            </a:r>
          </a:p>
        </p:txBody>
      </p:sp>
      <p:sp>
        <p:nvSpPr>
          <p:cNvPr id="4" name="Slide Number Placeholder 3"/>
          <p:cNvSpPr>
            <a:spLocks noGrp="1"/>
          </p:cNvSpPr>
          <p:nvPr>
            <p:ph type="sldNum" sz="quarter" idx="5"/>
          </p:nvPr>
        </p:nvSpPr>
        <p:spPr/>
        <p:txBody>
          <a:bodyPr/>
          <a:lstStyle/>
          <a:p>
            <a:fld id="{BF6B3765-1535-41FB-A927-AAD2D1E85382}" type="slidenum">
              <a:rPr lang="en-US" smtClean="0"/>
              <a:t>9</a:t>
            </a:fld>
            <a:endParaRPr lang="en-US" dirty="0"/>
          </a:p>
        </p:txBody>
      </p:sp>
    </p:spTree>
    <p:extLst>
      <p:ext uri="{BB962C8B-B14F-4D97-AF65-F5344CB8AC3E}">
        <p14:creationId xmlns:p14="http://schemas.microsoft.com/office/powerpoint/2010/main" val="48813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2/20/2025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2/20/2025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www.cleandraindry.or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e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topaquatichitchhikers.org/" TargetMode="External"/><Relationship Id="rId7" Type="http://schemas.openxmlformats.org/officeDocument/2006/relationships/hyperlink" Target="http://www.dontletitloose.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habitattitude.net/" TargetMode="External"/><Relationship Id="rId5" Type="http://schemas.openxmlformats.org/officeDocument/2006/relationships/hyperlink" Target="http://www.playcleango.org/" TargetMode="External"/><Relationship Id="rId4" Type="http://schemas.openxmlformats.org/officeDocument/2006/relationships/hyperlink" Target="http://www.cleandraindry.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n-US" dirty="0"/>
              <a:t>Pine Mountain Lake Association - February 2025</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dirty="0"/>
              <a:t>Golden Mussel Update</a:t>
            </a:r>
          </a:p>
        </p:txBody>
      </p:sp>
    </p:spTree>
    <p:extLst>
      <p:ext uri="{BB962C8B-B14F-4D97-AF65-F5344CB8AC3E}">
        <p14:creationId xmlns:p14="http://schemas.microsoft.com/office/powerpoint/2010/main" val="354975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C98E-CCC0-FD3F-73C8-9AA9CEA342C9}"/>
              </a:ext>
            </a:extLst>
          </p:cNvPr>
          <p:cNvSpPr>
            <a:spLocks noGrp="1"/>
          </p:cNvSpPr>
          <p:nvPr>
            <p:ph type="title"/>
          </p:nvPr>
        </p:nvSpPr>
        <p:spPr/>
        <p:txBody>
          <a:bodyPr/>
          <a:lstStyle/>
          <a:p>
            <a:r>
              <a:rPr lang="en-US" dirty="0"/>
              <a:t>Golden Mussel</a:t>
            </a:r>
          </a:p>
        </p:txBody>
      </p:sp>
      <p:sp>
        <p:nvSpPr>
          <p:cNvPr id="4" name="Text Placeholder 3">
            <a:extLst>
              <a:ext uri="{FF2B5EF4-FFF2-40B4-BE49-F238E27FC236}">
                <a16:creationId xmlns:a16="http://schemas.microsoft.com/office/drawing/2014/main" id="{3BBA6D59-EF23-AA02-3448-0C428B13AD96}"/>
              </a:ext>
            </a:extLst>
          </p:cNvPr>
          <p:cNvSpPr>
            <a:spLocks noGrp="1"/>
          </p:cNvSpPr>
          <p:nvPr>
            <p:ph type="body" sz="half" idx="2"/>
          </p:nvPr>
        </p:nvSpPr>
        <p:spPr/>
        <p:txBody>
          <a:bodyPr>
            <a:normAutofit fontScale="92500" lnSpcReduction="20000"/>
          </a:bodyPr>
          <a:lstStyle/>
          <a:p>
            <a:pPr marL="285750" indent="-285750">
              <a:buFont typeface="Arial" panose="020B0604020202020204" pitchFamily="34" charset="0"/>
              <a:buChar char="•"/>
            </a:pPr>
            <a:r>
              <a:rPr lang="en-US" dirty="0"/>
              <a:t>Aquatic Invasive Species</a:t>
            </a:r>
          </a:p>
          <a:p>
            <a:pPr marL="285750" indent="-285750">
              <a:buFont typeface="Arial" panose="020B0604020202020204" pitchFamily="34" charset="0"/>
              <a:buChar char="•"/>
            </a:pPr>
            <a:r>
              <a:rPr lang="en-US" dirty="0"/>
              <a:t>Found in Delta and San Juaquin Reservoir in Los Banos</a:t>
            </a:r>
          </a:p>
          <a:p>
            <a:pPr marL="285750" indent="-285750">
              <a:buFont typeface="Arial" panose="020B0604020202020204" pitchFamily="34" charset="0"/>
              <a:buChar char="•"/>
            </a:pPr>
            <a:r>
              <a:rPr lang="en-US" dirty="0"/>
              <a:t>Similar in appearance to quagga and zebra mussel</a:t>
            </a:r>
          </a:p>
          <a:p>
            <a:pPr marL="285750" indent="-285750">
              <a:buFont typeface="Arial" panose="020B0604020202020204" pitchFamily="34" charset="0"/>
              <a:buChar char="•"/>
            </a:pPr>
            <a:r>
              <a:rPr lang="en-US" dirty="0"/>
              <a:t>Can survive in water with lower calcium levels</a:t>
            </a:r>
          </a:p>
          <a:p>
            <a:pPr marL="285750" indent="-285750">
              <a:buFont typeface="Arial" panose="020B0604020202020204" pitchFamily="34" charset="0"/>
              <a:buChar char="•"/>
            </a:pPr>
            <a:r>
              <a:rPr lang="en-US" dirty="0"/>
              <a:t>Can sustain in low temperature</a:t>
            </a:r>
          </a:p>
          <a:p>
            <a:pPr marL="285750" indent="-285750">
              <a:buFont typeface="Arial" panose="020B0604020202020204" pitchFamily="34" charset="0"/>
              <a:buChar char="•"/>
            </a:pPr>
            <a:r>
              <a:rPr lang="en-US" dirty="0"/>
              <a:t>Filter feeders</a:t>
            </a:r>
          </a:p>
          <a:p>
            <a:pPr marL="285750" indent="-285750">
              <a:buFont typeface="Arial" panose="020B0604020202020204" pitchFamily="34" charset="0"/>
              <a:buChar char="•"/>
            </a:pPr>
            <a:r>
              <a:rPr lang="en-US" dirty="0"/>
              <a:t>Mass reproduction</a:t>
            </a:r>
          </a:p>
          <a:p>
            <a:pPr marL="285750" indent="-285750">
              <a:buFont typeface="Arial" panose="020B0604020202020204" pitchFamily="34" charset="0"/>
              <a:buChar char="•"/>
            </a:pPr>
            <a:r>
              <a:rPr lang="en-US" dirty="0"/>
              <a:t>Flourish in the summer</a:t>
            </a:r>
          </a:p>
          <a:p>
            <a:pPr marL="285750" indent="-285750">
              <a:buFont typeface="Arial" panose="020B0604020202020204" pitchFamily="34" charset="0"/>
              <a:buChar char="•"/>
            </a:pPr>
            <a:r>
              <a:rPr lang="en-US" dirty="0"/>
              <a:t>Negative environmental impact</a:t>
            </a:r>
          </a:p>
          <a:p>
            <a:pPr marL="285750" indent="-285750">
              <a:buFont typeface="Arial" panose="020B0604020202020204" pitchFamily="34" charset="0"/>
              <a:buChar char="•"/>
            </a:pPr>
            <a:r>
              <a:rPr lang="en-US" dirty="0"/>
              <a:t>Shells attach to hard surfaces via byssal threads</a:t>
            </a:r>
          </a:p>
          <a:p>
            <a:pPr marL="285750" indent="-285750">
              <a:buFont typeface="Arial" panose="020B0604020202020204" pitchFamily="34" charset="0"/>
              <a:buChar char="•"/>
            </a:pPr>
            <a:r>
              <a:rPr lang="en-US" dirty="0"/>
              <a:t>Illegal to transport mussels as of 2025</a:t>
            </a:r>
          </a:p>
          <a:p>
            <a:endParaRPr lang="en-US" dirty="0"/>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340C5541-E405-158E-7E86-8CEDF1C495E1}"/>
              </a:ext>
            </a:extLst>
          </p:cNvPr>
          <p:cNvPicPr>
            <a:picLocks noChangeAspect="1"/>
          </p:cNvPicPr>
          <p:nvPr/>
        </p:nvPicPr>
        <p:blipFill rotWithShape="1">
          <a:blip r:embed="rId3"/>
          <a:srcRect l="13622" t="7407" r="67628" b="80912"/>
          <a:stretch/>
        </p:blipFill>
        <p:spPr bwMode="auto">
          <a:xfrm>
            <a:off x="974148" y="457200"/>
            <a:ext cx="2469167" cy="86539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422CA95-484E-A8EF-4116-260D1B2B6753}"/>
              </a:ext>
            </a:extLst>
          </p:cNvPr>
          <p:cNvPicPr>
            <a:picLocks noChangeAspect="1"/>
          </p:cNvPicPr>
          <p:nvPr/>
        </p:nvPicPr>
        <p:blipFill rotWithShape="1">
          <a:blip r:embed="rId4"/>
          <a:srcRect l="33494" t="18803" r="17147" b="5129"/>
          <a:stretch/>
        </p:blipFill>
        <p:spPr bwMode="auto">
          <a:xfrm>
            <a:off x="4849034" y="432387"/>
            <a:ext cx="6626593" cy="5744576"/>
          </a:xfrm>
          <a:prstGeom prst="rect">
            <a:avLst/>
          </a:prstGeom>
          <a:ln>
            <a:noFill/>
          </a:ln>
          <a:extLst>
            <a:ext uri="{53640926-AAD7-44D8-BBD7-CCE9431645EC}">
              <a14:shadowObscured xmlns:a14="http://schemas.microsoft.com/office/drawing/2010/main"/>
            </a:ext>
          </a:extLst>
        </p:spPr>
      </p:pic>
      <p:pic>
        <p:nvPicPr>
          <p:cNvPr id="6" name="Picture Placeholder 5">
            <a:extLst>
              <a:ext uri="{FF2B5EF4-FFF2-40B4-BE49-F238E27FC236}">
                <a16:creationId xmlns:a16="http://schemas.microsoft.com/office/drawing/2014/main" id="{6537B487-CE3D-0CC8-2CE5-E1B16230F9AF}"/>
              </a:ext>
            </a:extLst>
          </p:cNvPr>
          <p:cNvPicPr>
            <a:picLocks noGrp="1" noChangeAspect="1"/>
          </p:cNvPicPr>
          <p:nvPr>
            <p:ph type="pic" idx="1"/>
          </p:nvPr>
        </p:nvPicPr>
        <p:blipFill rotWithShape="1">
          <a:blip r:embed="rId5"/>
          <a:srcRect l="43468" t="33477" r="21461" b="19345"/>
          <a:stretch/>
        </p:blipFill>
        <p:spPr bwMode="auto">
          <a:xfrm>
            <a:off x="4849034" y="3748622"/>
            <a:ext cx="3209128" cy="24283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14379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2E3B-3BBA-CF90-407C-92E6D16C9A25}"/>
              </a:ext>
            </a:extLst>
          </p:cNvPr>
          <p:cNvSpPr>
            <a:spLocks noGrp="1"/>
          </p:cNvSpPr>
          <p:nvPr>
            <p:ph type="title"/>
          </p:nvPr>
        </p:nvSpPr>
        <p:spPr/>
        <p:txBody>
          <a:bodyPr/>
          <a:lstStyle/>
          <a:p>
            <a:r>
              <a:rPr lang="en-US" dirty="0"/>
              <a:t>What is the best way to lower risk? </a:t>
            </a:r>
          </a:p>
        </p:txBody>
      </p:sp>
      <p:sp>
        <p:nvSpPr>
          <p:cNvPr id="3" name="Text Placeholder 2">
            <a:extLst>
              <a:ext uri="{FF2B5EF4-FFF2-40B4-BE49-F238E27FC236}">
                <a16:creationId xmlns:a16="http://schemas.microsoft.com/office/drawing/2014/main" id="{9A4172B8-E7F1-3CE3-B080-FAEBEE0DD26C}"/>
              </a:ext>
            </a:extLst>
          </p:cNvPr>
          <p:cNvSpPr>
            <a:spLocks noGrp="1"/>
          </p:cNvSpPr>
          <p:nvPr>
            <p:ph type="body" idx="1"/>
          </p:nvPr>
        </p:nvSpPr>
        <p:spPr/>
        <p:txBody>
          <a:bodyPr anchor="ctr">
            <a:normAutofit lnSpcReduction="10000"/>
          </a:bodyPr>
          <a:lstStyle/>
          <a:p>
            <a:r>
              <a:rPr lang="en-US" dirty="0"/>
              <a:t>Clean, drain, dry…after every waterbody every time.</a:t>
            </a:r>
          </a:p>
        </p:txBody>
      </p:sp>
      <p:sp>
        <p:nvSpPr>
          <p:cNvPr id="4" name="Content Placeholder 3">
            <a:extLst>
              <a:ext uri="{FF2B5EF4-FFF2-40B4-BE49-F238E27FC236}">
                <a16:creationId xmlns:a16="http://schemas.microsoft.com/office/drawing/2014/main" id="{AFE1EE84-A733-92B4-CFB6-F4675C08CD23}"/>
              </a:ext>
            </a:extLst>
          </p:cNvPr>
          <p:cNvSpPr>
            <a:spLocks noGrp="1"/>
          </p:cNvSpPr>
          <p:nvPr>
            <p:ph sz="half" idx="2"/>
          </p:nvPr>
        </p:nvSpPr>
        <p:spPr>
          <a:xfrm>
            <a:off x="1120000" y="2505074"/>
            <a:ext cx="5199840" cy="3981709"/>
          </a:xfrm>
        </p:spPr>
        <p:txBody>
          <a:bodyPr>
            <a:normAutofit fontScale="92500" lnSpcReduction="10000"/>
          </a:bodyPr>
          <a:lstStyle/>
          <a:p>
            <a:r>
              <a:rPr lang="en-US" dirty="0"/>
              <a:t>Clean off visible aquatic plants, animals, and mud from all equipment. </a:t>
            </a:r>
          </a:p>
          <a:p>
            <a:r>
              <a:rPr lang="en-US" dirty="0"/>
              <a:t>Drain watercraft bilge, livewell, motor and other water containing devices.</a:t>
            </a:r>
          </a:p>
          <a:p>
            <a:r>
              <a:rPr lang="en-US" dirty="0"/>
              <a:t>Dry everything for a least five days </a:t>
            </a:r>
            <a:r>
              <a:rPr lang="en-US" b="1" dirty="0"/>
              <a:t>OR</a:t>
            </a:r>
            <a:r>
              <a:rPr lang="en-US" dirty="0"/>
              <a:t> wipe with a towel before reuse.</a:t>
            </a:r>
          </a:p>
          <a:p>
            <a:r>
              <a:rPr lang="en-US" dirty="0"/>
              <a:t>Dispose of unwanted bait, worms, and fish parts in trash.</a:t>
            </a:r>
          </a:p>
          <a:p>
            <a:endParaRPr lang="en-US" dirty="0"/>
          </a:p>
        </p:txBody>
      </p:sp>
      <p:sp>
        <p:nvSpPr>
          <p:cNvPr id="5" name="Text Placeholder 4">
            <a:extLst>
              <a:ext uri="{FF2B5EF4-FFF2-40B4-BE49-F238E27FC236}">
                <a16:creationId xmlns:a16="http://schemas.microsoft.com/office/drawing/2014/main" id="{154A87F6-F3C5-7A59-5E4C-D27F0DB8A3E3}"/>
              </a:ext>
            </a:extLst>
          </p:cNvPr>
          <p:cNvSpPr>
            <a:spLocks noGrp="1"/>
          </p:cNvSpPr>
          <p:nvPr>
            <p:ph type="body" sz="quarter" idx="3"/>
          </p:nvPr>
        </p:nvSpPr>
        <p:spPr/>
        <p:txBody>
          <a:bodyPr>
            <a:normAutofit lnSpcReduction="10000"/>
          </a:bodyPr>
          <a:lstStyle/>
          <a:p>
            <a:pPr algn="ctr"/>
            <a:r>
              <a:rPr lang="en-US" dirty="0">
                <a:hlinkClick r:id="rId3"/>
              </a:rPr>
              <a:t>www.cleandraindry.org</a:t>
            </a:r>
            <a:endParaRPr lang="en-US" dirty="0"/>
          </a:p>
          <a:p>
            <a:pPr algn="ctr"/>
            <a:r>
              <a:rPr lang="en-US" dirty="0"/>
              <a:t>Check it out</a:t>
            </a:r>
          </a:p>
        </p:txBody>
      </p:sp>
      <p:pic>
        <p:nvPicPr>
          <p:cNvPr id="7" name="Picture 6">
            <a:extLst>
              <a:ext uri="{FF2B5EF4-FFF2-40B4-BE49-F238E27FC236}">
                <a16:creationId xmlns:a16="http://schemas.microsoft.com/office/drawing/2014/main" id="{29503188-DE0A-D476-B60C-136BE4EC35EA}"/>
              </a:ext>
            </a:extLst>
          </p:cNvPr>
          <p:cNvPicPr>
            <a:picLocks noChangeAspect="1"/>
          </p:cNvPicPr>
          <p:nvPr/>
        </p:nvPicPr>
        <p:blipFill rotWithShape="1">
          <a:blip r:embed="rId4"/>
          <a:srcRect l="14584" t="33618" r="50160" b="5698"/>
          <a:stretch/>
        </p:blipFill>
        <p:spPr bwMode="auto">
          <a:xfrm>
            <a:off x="6938285" y="2505074"/>
            <a:ext cx="4111943" cy="39817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8672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04A4-3DFD-C14A-174A-3AC4445DD36A}"/>
              </a:ext>
            </a:extLst>
          </p:cNvPr>
          <p:cNvSpPr>
            <a:spLocks noGrp="1"/>
          </p:cNvSpPr>
          <p:nvPr>
            <p:ph type="title"/>
          </p:nvPr>
        </p:nvSpPr>
        <p:spPr/>
        <p:txBody>
          <a:bodyPr/>
          <a:lstStyle/>
          <a:p>
            <a:r>
              <a:rPr lang="en-US" dirty="0"/>
              <a:t>PML Actions</a:t>
            </a:r>
          </a:p>
        </p:txBody>
      </p:sp>
      <p:sp>
        <p:nvSpPr>
          <p:cNvPr id="3" name="Content Placeholder 2">
            <a:extLst>
              <a:ext uri="{FF2B5EF4-FFF2-40B4-BE49-F238E27FC236}">
                <a16:creationId xmlns:a16="http://schemas.microsoft.com/office/drawing/2014/main" id="{35CFA83E-3CE4-DC35-B3EB-3F7E0711B468}"/>
              </a:ext>
            </a:extLst>
          </p:cNvPr>
          <p:cNvSpPr>
            <a:spLocks noGrp="1"/>
          </p:cNvSpPr>
          <p:nvPr>
            <p:ph idx="1"/>
          </p:nvPr>
        </p:nvSpPr>
        <p:spPr/>
        <p:txBody>
          <a:bodyPr>
            <a:normAutofit fontScale="92500"/>
          </a:bodyPr>
          <a:lstStyle/>
          <a:p>
            <a:r>
              <a:rPr lang="en-US" dirty="0"/>
              <a:t>The launch dock has been temporarily closed to develop protocols</a:t>
            </a:r>
          </a:p>
          <a:p>
            <a:r>
              <a:rPr lang="en-US" dirty="0"/>
              <a:t>Coordinated monitoring between property owners and Marina staff</a:t>
            </a:r>
          </a:p>
          <a:p>
            <a:r>
              <a:rPr lang="en-US" dirty="0"/>
              <a:t>Staff has received Level 1: Inspection &amp; Level 2: Decontamination Certification</a:t>
            </a:r>
          </a:p>
          <a:p>
            <a:r>
              <a:rPr lang="en-US" dirty="0"/>
              <a:t>Property owner will clean their vessel</a:t>
            </a:r>
          </a:p>
          <a:p>
            <a:r>
              <a:rPr lang="en-US" dirty="0"/>
              <a:t>PML will perform inspections</a:t>
            </a:r>
          </a:p>
          <a:p>
            <a:r>
              <a:rPr lang="en-US" dirty="0"/>
              <a:t>Property owner is responsible for decontamination</a:t>
            </a:r>
          </a:p>
          <a:p>
            <a:r>
              <a:rPr lang="en-US" dirty="0"/>
              <a:t>Limnologist monitors lake</a:t>
            </a:r>
          </a:p>
          <a:p>
            <a:r>
              <a:rPr lang="en-US" dirty="0"/>
              <a:t>Education</a:t>
            </a:r>
          </a:p>
        </p:txBody>
      </p:sp>
      <p:pic>
        <p:nvPicPr>
          <p:cNvPr id="5" name="Picture 4">
            <a:extLst>
              <a:ext uri="{FF2B5EF4-FFF2-40B4-BE49-F238E27FC236}">
                <a16:creationId xmlns:a16="http://schemas.microsoft.com/office/drawing/2014/main" id="{CA81C467-1A15-0D3B-CCF1-AAF832722ED2}"/>
              </a:ext>
            </a:extLst>
          </p:cNvPr>
          <p:cNvPicPr>
            <a:picLocks noChangeAspect="1"/>
          </p:cNvPicPr>
          <p:nvPr/>
        </p:nvPicPr>
        <p:blipFill rotWithShape="1">
          <a:blip r:embed="rId3"/>
          <a:srcRect l="23718" t="36467" r="59455" b="34758"/>
          <a:stretch/>
        </p:blipFill>
        <p:spPr bwMode="auto">
          <a:xfrm>
            <a:off x="9294495" y="4195763"/>
            <a:ext cx="2059305" cy="198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713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40E5-AB3D-3DF0-FF1E-F5CB40DCC8B2}"/>
              </a:ext>
            </a:extLst>
          </p:cNvPr>
          <p:cNvSpPr>
            <a:spLocks noGrp="1"/>
          </p:cNvSpPr>
          <p:nvPr>
            <p:ph type="title"/>
          </p:nvPr>
        </p:nvSpPr>
        <p:spPr/>
        <p:txBody>
          <a:bodyPr/>
          <a:lstStyle/>
          <a:p>
            <a:r>
              <a:rPr lang="en-US" dirty="0"/>
              <a:t>What to expect …</a:t>
            </a:r>
          </a:p>
        </p:txBody>
      </p:sp>
      <p:sp>
        <p:nvSpPr>
          <p:cNvPr id="3" name="Content Placeholder 2">
            <a:extLst>
              <a:ext uri="{FF2B5EF4-FFF2-40B4-BE49-F238E27FC236}">
                <a16:creationId xmlns:a16="http://schemas.microsoft.com/office/drawing/2014/main" id="{46F61E0C-6269-649C-01C9-131A66AC3061}"/>
              </a:ext>
            </a:extLst>
          </p:cNvPr>
          <p:cNvSpPr>
            <a:spLocks noGrp="1"/>
          </p:cNvSpPr>
          <p:nvPr>
            <p:ph idx="1"/>
          </p:nvPr>
        </p:nvSpPr>
        <p:spPr>
          <a:xfrm>
            <a:off x="1120000" y="1825625"/>
            <a:ext cx="5245289" cy="4351338"/>
          </a:xfrm>
        </p:spPr>
        <p:txBody>
          <a:bodyPr>
            <a:normAutofit/>
          </a:bodyPr>
          <a:lstStyle/>
          <a:p>
            <a:r>
              <a:rPr lang="en-US" dirty="0"/>
              <a:t>The Marina continues to launch by reservation. </a:t>
            </a:r>
          </a:p>
          <a:p>
            <a:r>
              <a:rPr lang="en-US" dirty="0"/>
              <a:t>Call the Marina to make an appointment 1 (209) 962-8631.</a:t>
            </a:r>
          </a:p>
          <a:p>
            <a:r>
              <a:rPr lang="en-US" dirty="0"/>
              <a:t>Expect to be asked prerequisite questions. </a:t>
            </a:r>
          </a:p>
          <a:p>
            <a:r>
              <a:rPr lang="en-US" dirty="0"/>
              <a:t>Schedule launch date.</a:t>
            </a:r>
          </a:p>
          <a:p>
            <a:r>
              <a:rPr lang="en-US" dirty="0"/>
              <a:t>A new inspection protocol is being used.</a:t>
            </a:r>
          </a:p>
          <a:p>
            <a:pPr marL="0" indent="0">
              <a:buNone/>
            </a:pPr>
            <a:endParaRPr lang="en-US" dirty="0"/>
          </a:p>
        </p:txBody>
      </p:sp>
      <p:pic>
        <p:nvPicPr>
          <p:cNvPr id="7" name="Picture 6">
            <a:extLst>
              <a:ext uri="{FF2B5EF4-FFF2-40B4-BE49-F238E27FC236}">
                <a16:creationId xmlns:a16="http://schemas.microsoft.com/office/drawing/2014/main" id="{59755E44-4255-BA8B-75BF-94DC0F703360}"/>
              </a:ext>
            </a:extLst>
          </p:cNvPr>
          <p:cNvPicPr>
            <a:picLocks noChangeAspect="1"/>
          </p:cNvPicPr>
          <p:nvPr/>
        </p:nvPicPr>
        <p:blipFill rotWithShape="1">
          <a:blip r:embed="rId3"/>
          <a:srcRect l="15224" t="16239" r="43750" b="31624"/>
          <a:stretch/>
        </p:blipFill>
        <p:spPr bwMode="auto">
          <a:xfrm>
            <a:off x="6533469" y="2163084"/>
            <a:ext cx="4820331" cy="34458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3704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0" y="1"/>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US" dirty="0"/>
              <a:t>2025 Launch Process</a:t>
            </a:r>
          </a:p>
        </p:txBody>
      </p:sp>
      <p:graphicFrame>
        <p:nvGraphicFramePr>
          <p:cNvPr id="9" name="Content Placeholder 4" descr="hexagon timeline SmartArt&#10;">
            <a:extLst>
              <a:ext uri="{FF2B5EF4-FFF2-40B4-BE49-F238E27FC236}">
                <a16:creationId xmlns:a16="http://schemas.microsoft.com/office/drawing/2014/main" id="{CDAA796B-5E0C-4784-AC0C-18E4FB5F19E6}"/>
              </a:ext>
            </a:extLst>
          </p:cNvPr>
          <p:cNvGraphicFramePr>
            <a:graphicFrameLocks noGrp="1"/>
          </p:cNvGraphicFramePr>
          <p:nvPr>
            <p:ph idx="1"/>
            <p:extLst>
              <p:ext uri="{D42A27DB-BD31-4B8C-83A1-F6EECF244321}">
                <p14:modId xmlns:p14="http://schemas.microsoft.com/office/powerpoint/2010/main" val="2265446140"/>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92957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7040-1270-1E5E-052C-0CF97D00E684}"/>
              </a:ext>
            </a:extLst>
          </p:cNvPr>
          <p:cNvSpPr>
            <a:spLocks noGrp="1"/>
          </p:cNvSpPr>
          <p:nvPr>
            <p:ph type="title"/>
          </p:nvPr>
        </p:nvSpPr>
        <p:spPr/>
        <p:txBody>
          <a:bodyPr anchor="ctr"/>
          <a:lstStyle/>
          <a:p>
            <a:r>
              <a:rPr lang="en-US" dirty="0"/>
              <a:t>In summary…</a:t>
            </a:r>
          </a:p>
        </p:txBody>
      </p:sp>
      <p:sp>
        <p:nvSpPr>
          <p:cNvPr id="3" name="Content Placeholder 2">
            <a:extLst>
              <a:ext uri="{FF2B5EF4-FFF2-40B4-BE49-F238E27FC236}">
                <a16:creationId xmlns:a16="http://schemas.microsoft.com/office/drawing/2014/main" id="{DAC22261-F741-BADA-955B-5254AA2F3805}"/>
              </a:ext>
            </a:extLst>
          </p:cNvPr>
          <p:cNvSpPr>
            <a:spLocks noGrp="1"/>
          </p:cNvSpPr>
          <p:nvPr>
            <p:ph idx="1"/>
          </p:nvPr>
        </p:nvSpPr>
        <p:spPr>
          <a:xfrm>
            <a:off x="5600700" y="1725182"/>
            <a:ext cx="5754688" cy="4721441"/>
          </a:xfrm>
        </p:spPr>
        <p:txBody>
          <a:bodyPr>
            <a:normAutofit fontScale="70000" lnSpcReduction="20000"/>
          </a:bodyPr>
          <a:lstStyle/>
          <a:p>
            <a:pPr marL="0" indent="0">
              <a:buNone/>
            </a:pPr>
            <a:r>
              <a:rPr lang="en-US" dirty="0"/>
              <a:t>Our goal is to keep Pine Mountain lake free of any aquatic invasive species and keep our lake healthy. </a:t>
            </a:r>
          </a:p>
          <a:p>
            <a:pPr marL="0" indent="0">
              <a:buNone/>
            </a:pPr>
            <a:r>
              <a:rPr lang="en-US" dirty="0"/>
              <a:t>We want us to synergize. Synergy is the concept that value and performance of two parties combined will be greater than the sum of the individual parts. </a:t>
            </a:r>
          </a:p>
          <a:p>
            <a:pPr marL="0" indent="0">
              <a:buNone/>
            </a:pPr>
            <a:endParaRPr lang="en-US" dirty="0"/>
          </a:p>
          <a:p>
            <a:r>
              <a:rPr lang="en-US" dirty="0"/>
              <a:t>Shared goal</a:t>
            </a:r>
          </a:p>
          <a:p>
            <a:r>
              <a:rPr lang="en-US" dirty="0"/>
              <a:t>Work together</a:t>
            </a:r>
          </a:p>
          <a:p>
            <a:r>
              <a:rPr lang="en-US" dirty="0"/>
              <a:t>Encouragement</a:t>
            </a:r>
          </a:p>
          <a:p>
            <a:r>
              <a:rPr lang="en-US" dirty="0"/>
              <a:t>Communication </a:t>
            </a:r>
          </a:p>
          <a:p>
            <a:r>
              <a:rPr lang="en-US" dirty="0"/>
              <a:t>Patience</a:t>
            </a:r>
          </a:p>
          <a:p>
            <a:pPr marL="0" indent="0">
              <a:buNone/>
            </a:pPr>
            <a:endParaRPr lang="en-US" dirty="0"/>
          </a:p>
          <a:p>
            <a:pPr marL="0" indent="0">
              <a:buNone/>
            </a:pPr>
            <a:r>
              <a:rPr lang="en-US" dirty="0"/>
              <a:t>We will become efficient as a team. </a:t>
            </a:r>
          </a:p>
        </p:txBody>
      </p:sp>
      <p:sp>
        <p:nvSpPr>
          <p:cNvPr id="4" name="Text Placeholder 3">
            <a:extLst>
              <a:ext uri="{FF2B5EF4-FFF2-40B4-BE49-F238E27FC236}">
                <a16:creationId xmlns:a16="http://schemas.microsoft.com/office/drawing/2014/main" id="{C4F5DE5E-08D7-6C53-807F-D7355D94C9FB}"/>
              </a:ext>
            </a:extLst>
          </p:cNvPr>
          <p:cNvSpPr>
            <a:spLocks noGrp="1"/>
          </p:cNvSpPr>
          <p:nvPr>
            <p:ph type="body" sz="half" idx="2"/>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F1A372D4-8A29-2E24-891A-5227985B6B18}"/>
              </a:ext>
            </a:extLst>
          </p:cNvPr>
          <p:cNvPicPr>
            <a:picLocks noChangeAspect="1"/>
          </p:cNvPicPr>
          <p:nvPr/>
        </p:nvPicPr>
        <p:blipFill>
          <a:blip r:embed="rId3"/>
          <a:srcRect l="15171" t="17121" r="43665" b="31970"/>
          <a:stretch/>
        </p:blipFill>
        <p:spPr>
          <a:xfrm>
            <a:off x="436607" y="2217521"/>
            <a:ext cx="5018809" cy="3491345"/>
          </a:xfrm>
          <a:prstGeom prst="rect">
            <a:avLst/>
          </a:prstGeom>
        </p:spPr>
      </p:pic>
    </p:spTree>
    <p:extLst>
      <p:ext uri="{BB962C8B-B14F-4D97-AF65-F5344CB8AC3E}">
        <p14:creationId xmlns:p14="http://schemas.microsoft.com/office/powerpoint/2010/main" val="3364198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33E8-9F95-662A-F4B5-3C61C3DA29DC}"/>
              </a:ext>
            </a:extLst>
          </p:cNvPr>
          <p:cNvSpPr>
            <a:spLocks noGrp="1"/>
          </p:cNvSpPr>
          <p:nvPr>
            <p:ph type="title"/>
          </p:nvPr>
        </p:nvSpPr>
        <p:spPr/>
        <p:txBody>
          <a:bodyPr/>
          <a:lstStyle/>
          <a:p>
            <a:pPr algn="ctr"/>
            <a:r>
              <a:rPr lang="en-US" dirty="0"/>
              <a:t>Any questions?</a:t>
            </a:r>
          </a:p>
        </p:txBody>
      </p:sp>
      <p:pic>
        <p:nvPicPr>
          <p:cNvPr id="5" name="Content Placeholder 4">
            <a:extLst>
              <a:ext uri="{FF2B5EF4-FFF2-40B4-BE49-F238E27FC236}">
                <a16:creationId xmlns:a16="http://schemas.microsoft.com/office/drawing/2014/main" id="{B4A3E8B6-9AA8-EBDF-6C90-DF28066270F9}"/>
              </a:ext>
            </a:extLst>
          </p:cNvPr>
          <p:cNvPicPr>
            <a:picLocks noGrp="1" noChangeAspect="1"/>
          </p:cNvPicPr>
          <p:nvPr>
            <p:ph idx="1"/>
          </p:nvPr>
        </p:nvPicPr>
        <p:blipFill>
          <a:blip r:embed="rId3"/>
          <a:stretch>
            <a:fillRect/>
          </a:stretch>
        </p:blipFill>
        <p:spPr>
          <a:xfrm>
            <a:off x="2404119" y="1825625"/>
            <a:ext cx="7666336" cy="4351338"/>
          </a:xfrm>
        </p:spPr>
      </p:pic>
    </p:spTree>
    <p:extLst>
      <p:ext uri="{BB962C8B-B14F-4D97-AF65-F5344CB8AC3E}">
        <p14:creationId xmlns:p14="http://schemas.microsoft.com/office/powerpoint/2010/main" val="202957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A669-119F-ED99-D36A-D7542D664D5D}"/>
              </a:ext>
            </a:extLst>
          </p:cNvPr>
          <p:cNvSpPr>
            <a:spLocks noGrp="1"/>
          </p:cNvSpPr>
          <p:nvPr>
            <p:ph type="title"/>
          </p:nvPr>
        </p:nvSpPr>
        <p:spPr/>
        <p:txBody>
          <a:bodyPr/>
          <a:lstStyle/>
          <a:p>
            <a:pPr algn="ctr"/>
            <a:r>
              <a:rPr lang="en-US" dirty="0"/>
              <a:t>Additional Resources</a:t>
            </a:r>
          </a:p>
        </p:txBody>
      </p:sp>
      <p:sp>
        <p:nvSpPr>
          <p:cNvPr id="3" name="Content Placeholder 2">
            <a:extLst>
              <a:ext uri="{FF2B5EF4-FFF2-40B4-BE49-F238E27FC236}">
                <a16:creationId xmlns:a16="http://schemas.microsoft.com/office/drawing/2014/main" id="{8438CC17-4B66-519C-D89D-092697DA8D3F}"/>
              </a:ext>
            </a:extLst>
          </p:cNvPr>
          <p:cNvSpPr>
            <a:spLocks noGrp="1"/>
          </p:cNvSpPr>
          <p:nvPr>
            <p:ph idx="1"/>
          </p:nvPr>
        </p:nvSpPr>
        <p:spPr/>
        <p:txBody>
          <a:bodyPr>
            <a:normAutofit lnSpcReduction="10000"/>
          </a:bodyPr>
          <a:lstStyle/>
          <a:p>
            <a:pPr marL="0" indent="0">
              <a:buNone/>
            </a:pPr>
            <a:r>
              <a:rPr lang="en-US" dirty="0"/>
              <a:t>Stop Aquatic Hitchhikers: </a:t>
            </a:r>
            <a:r>
              <a:rPr lang="en-US" dirty="0">
                <a:hlinkClick r:id="rId3"/>
              </a:rPr>
              <a:t>www.stopaquatichitchhikers.org</a:t>
            </a:r>
            <a:endParaRPr lang="en-US" dirty="0"/>
          </a:p>
          <a:p>
            <a:pPr marL="0" indent="0">
              <a:buNone/>
            </a:pPr>
            <a:endParaRPr lang="en-US" dirty="0"/>
          </a:p>
          <a:p>
            <a:pPr marL="0" indent="0">
              <a:buNone/>
            </a:pPr>
            <a:r>
              <a:rPr lang="en-US" dirty="0"/>
              <a:t>Clean. Drain. Dry: </a:t>
            </a:r>
            <a:r>
              <a:rPr lang="en-US" dirty="0">
                <a:hlinkClick r:id="rId4"/>
              </a:rPr>
              <a:t>www.cleandraindry.org</a:t>
            </a:r>
            <a:endParaRPr lang="en-US" dirty="0"/>
          </a:p>
          <a:p>
            <a:pPr marL="0" indent="0">
              <a:buNone/>
            </a:pPr>
            <a:endParaRPr lang="en-US" dirty="0"/>
          </a:p>
          <a:p>
            <a:pPr marL="0" indent="0">
              <a:buNone/>
            </a:pPr>
            <a:r>
              <a:rPr lang="en-US" dirty="0"/>
              <a:t>Play Clean Go:  </a:t>
            </a:r>
            <a:r>
              <a:rPr lang="en-US" dirty="0">
                <a:hlinkClick r:id="rId5"/>
              </a:rPr>
              <a:t>www.playcleango.org</a:t>
            </a:r>
            <a:endParaRPr lang="en-US" dirty="0"/>
          </a:p>
          <a:p>
            <a:pPr marL="0" indent="0">
              <a:buNone/>
            </a:pPr>
            <a:endParaRPr lang="en-US" dirty="0"/>
          </a:p>
          <a:p>
            <a:pPr marL="0" indent="0">
              <a:buNone/>
            </a:pPr>
            <a:r>
              <a:rPr lang="en-US" dirty="0"/>
              <a:t>Habitattitude: </a:t>
            </a:r>
            <a:r>
              <a:rPr lang="en-US" dirty="0">
                <a:hlinkClick r:id="rId6"/>
              </a:rPr>
              <a:t>www.habitattitude.net</a:t>
            </a:r>
            <a:endParaRPr lang="en-US" dirty="0"/>
          </a:p>
          <a:p>
            <a:pPr marL="0" indent="0">
              <a:buNone/>
            </a:pPr>
            <a:endParaRPr lang="en-US" dirty="0"/>
          </a:p>
          <a:p>
            <a:pPr marL="0" indent="0">
              <a:buNone/>
            </a:pPr>
            <a:r>
              <a:rPr lang="en-US" dirty="0"/>
              <a:t>Don’t Let it Loose: </a:t>
            </a:r>
            <a:r>
              <a:rPr lang="en-US" dirty="0">
                <a:hlinkClick r:id="rId7"/>
              </a:rPr>
              <a:t>www.dontletitloose.com</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96010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schemas.microsoft.com/office/infopath/2007/PartnerControls"/>
    <ds:schemaRef ds:uri="http://purl.org/dc/dcmitype/"/>
    <ds:schemaRef ds:uri="http://purl.org/dc/elements/1.1/"/>
    <ds:schemaRef ds:uri="http://schemas.microsoft.com/office/2006/metadata/properties"/>
    <ds:schemaRef ds:uri="http://purl.org/dc/terms/"/>
    <ds:schemaRef ds:uri="http://www.w3.org/XML/1998/namespace"/>
    <ds:schemaRef ds:uri="http://schemas.microsoft.com/office/2006/documentManagement/types"/>
    <ds:schemaRef ds:uri="16c05727-aa75-4e4a-9b5f-8a80a1165891"/>
    <ds:schemaRef ds:uri="http://schemas.openxmlformats.org/package/2006/metadata/core-properties"/>
    <ds:schemaRef ds:uri="71af3243-3dd4-4a8d-8c0d-dd76da1f02a5"/>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530</TotalTime>
  <Words>1492</Words>
  <Application>Microsoft Office PowerPoint</Application>
  <PresentationFormat>Widescreen</PresentationFormat>
  <Paragraphs>159</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Corbel</vt:lpstr>
      <vt:lpstr>Depth</vt:lpstr>
      <vt:lpstr>Golden Mussel Update</vt:lpstr>
      <vt:lpstr>Golden Mussel</vt:lpstr>
      <vt:lpstr>What is the best way to lower risk? </vt:lpstr>
      <vt:lpstr>PML Actions</vt:lpstr>
      <vt:lpstr>What to expect …</vt:lpstr>
      <vt:lpstr>2025 Launch Process</vt:lpstr>
      <vt:lpstr>In summary…</vt:lpstr>
      <vt:lpstr>Any questions?</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Kenneth Spencer</dc:creator>
  <cp:lastModifiedBy>Kenneth Spencer</cp:lastModifiedBy>
  <cp:revision>18</cp:revision>
  <cp:lastPrinted>2025-02-11T19:50:50Z</cp:lastPrinted>
  <dcterms:created xsi:type="dcterms:W3CDTF">2025-02-04T17:46:11Z</dcterms:created>
  <dcterms:modified xsi:type="dcterms:W3CDTF">2025-02-20T18:17:21Z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